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8"/>
  </p:notesMasterIdLst>
  <p:sldIdLst>
    <p:sldId id="541" r:id="rId3"/>
    <p:sldId id="540" r:id="rId4"/>
    <p:sldId id="538" r:id="rId5"/>
    <p:sldId id="539" r:id="rId6"/>
    <p:sldId id="504" r:id="rId7"/>
    <p:sldId id="470" r:id="rId8"/>
    <p:sldId id="471" r:id="rId9"/>
    <p:sldId id="510" r:id="rId10"/>
    <p:sldId id="509" r:id="rId11"/>
    <p:sldId id="472" r:id="rId12"/>
    <p:sldId id="495" r:id="rId13"/>
    <p:sldId id="519" r:id="rId14"/>
    <p:sldId id="520" r:id="rId15"/>
    <p:sldId id="522" r:id="rId16"/>
    <p:sldId id="511" r:id="rId17"/>
    <p:sldId id="537" r:id="rId18"/>
    <p:sldId id="521" r:id="rId19"/>
    <p:sldId id="512" r:id="rId20"/>
    <p:sldId id="513" r:id="rId21"/>
    <p:sldId id="473" r:id="rId22"/>
    <p:sldId id="527" r:id="rId23"/>
    <p:sldId id="474" r:id="rId24"/>
    <p:sldId id="534" r:id="rId25"/>
    <p:sldId id="535" r:id="rId26"/>
    <p:sldId id="536" r:id="rId27"/>
    <p:sldId id="542" r:id="rId28"/>
    <p:sldId id="475" r:id="rId29"/>
    <p:sldId id="531" r:id="rId30"/>
    <p:sldId id="492" r:id="rId31"/>
    <p:sldId id="506" r:id="rId32"/>
    <p:sldId id="493" r:id="rId33"/>
    <p:sldId id="494" r:id="rId34"/>
    <p:sldId id="496" r:id="rId35"/>
    <p:sldId id="497" r:id="rId36"/>
    <p:sldId id="498" r:id="rId37"/>
  </p:sldIdLst>
  <p:sldSz cx="12192000" cy="6858000"/>
  <p:notesSz cx="6973888"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y, Claudie" initials="RC" lastIdx="8" clrIdx="0">
    <p:extLst>
      <p:ext uri="{19B8F6BF-5375-455C-9EA6-DF929625EA0E}">
        <p15:presenceInfo xmlns:p15="http://schemas.microsoft.com/office/powerpoint/2012/main" userId="S-1-5-21-612801498-2769352452-3133719797-110201" providerId="AD"/>
      </p:ext>
    </p:extLst>
  </p:cmAuthor>
  <p:cmAuthor id="2" name="Chan, Zamyla Elaine Morgan" initials="CZEM" lastIdx="8" clrIdx="1">
    <p:extLst>
      <p:ext uri="{19B8F6BF-5375-455C-9EA6-DF929625EA0E}">
        <p15:presenceInfo xmlns:p15="http://schemas.microsoft.com/office/powerpoint/2012/main" userId="S::zchan@g.harvard.edu::3329b419-c31b-4114-a0a8-eac0c2a0f9b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FF9900"/>
    <a:srgbClr val="CC0000"/>
    <a:srgbClr val="F8A79F"/>
    <a:srgbClr val="675BFF"/>
    <a:srgbClr val="5B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3" autoAdjust="0"/>
    <p:restoredTop sz="94799" autoAdjust="0"/>
  </p:normalViewPr>
  <p:slideViewPr>
    <p:cSldViewPr snapToGrid="0">
      <p:cViewPr varScale="1">
        <p:scale>
          <a:sx n="80" d="100"/>
          <a:sy n="80" d="100"/>
        </p:scale>
        <p:origin x="2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2018" cy="463408"/>
          </a:xfrm>
          <a:prstGeom prst="rect">
            <a:avLst/>
          </a:prstGeom>
        </p:spPr>
        <p:txBody>
          <a:bodyPr vert="horz" lIns="92620" tIns="46310" rIns="92620" bIns="46310" rtlCol="0"/>
          <a:lstStyle>
            <a:lvl1pPr algn="l">
              <a:defRPr sz="1200"/>
            </a:lvl1pPr>
          </a:lstStyle>
          <a:p>
            <a:endParaRPr lang="en-CA"/>
          </a:p>
        </p:txBody>
      </p:sp>
      <p:sp>
        <p:nvSpPr>
          <p:cNvPr id="3" name="Date Placeholder 2"/>
          <p:cNvSpPr>
            <a:spLocks noGrp="1"/>
          </p:cNvSpPr>
          <p:nvPr>
            <p:ph type="dt" idx="1"/>
          </p:nvPr>
        </p:nvSpPr>
        <p:spPr>
          <a:xfrm>
            <a:off x="3950256" y="0"/>
            <a:ext cx="3022018" cy="463408"/>
          </a:xfrm>
          <a:prstGeom prst="rect">
            <a:avLst/>
          </a:prstGeom>
        </p:spPr>
        <p:txBody>
          <a:bodyPr vert="horz" lIns="92620" tIns="46310" rIns="92620" bIns="46310" rtlCol="0"/>
          <a:lstStyle>
            <a:lvl1pPr algn="r">
              <a:defRPr sz="1200"/>
            </a:lvl1pPr>
          </a:lstStyle>
          <a:p>
            <a:fld id="{C67D4B23-0887-4C48-BADB-DA7556E353BB}" type="datetimeFigureOut">
              <a:rPr lang="en-CA" smtClean="0"/>
              <a:t>2020-05-04</a:t>
            </a:fld>
            <a:endParaRPr lang="en-CA"/>
          </a:p>
        </p:txBody>
      </p:sp>
      <p:sp>
        <p:nvSpPr>
          <p:cNvPr id="4" name="Slide Image Placeholder 3"/>
          <p:cNvSpPr>
            <a:spLocks noGrp="1" noRot="1" noChangeAspect="1"/>
          </p:cNvSpPr>
          <p:nvPr>
            <p:ph type="sldImg" idx="2"/>
          </p:nvPr>
        </p:nvSpPr>
        <p:spPr>
          <a:xfrm>
            <a:off x="715963" y="1154113"/>
            <a:ext cx="5541962" cy="3117850"/>
          </a:xfrm>
          <a:prstGeom prst="rect">
            <a:avLst/>
          </a:prstGeom>
          <a:noFill/>
          <a:ln w="12700">
            <a:solidFill>
              <a:prstClr val="black"/>
            </a:solidFill>
          </a:ln>
        </p:spPr>
        <p:txBody>
          <a:bodyPr vert="horz" lIns="92620" tIns="46310" rIns="92620" bIns="46310" rtlCol="0" anchor="ctr"/>
          <a:lstStyle/>
          <a:p>
            <a:endParaRPr lang="en-CA"/>
          </a:p>
        </p:txBody>
      </p:sp>
      <p:sp>
        <p:nvSpPr>
          <p:cNvPr id="5" name="Notes Placeholder 4"/>
          <p:cNvSpPr>
            <a:spLocks noGrp="1"/>
          </p:cNvSpPr>
          <p:nvPr>
            <p:ph type="body" sz="quarter" idx="3"/>
          </p:nvPr>
        </p:nvSpPr>
        <p:spPr>
          <a:xfrm>
            <a:off x="697389" y="4444861"/>
            <a:ext cx="5579110" cy="3636705"/>
          </a:xfrm>
          <a:prstGeom prst="rect">
            <a:avLst/>
          </a:prstGeom>
        </p:spPr>
        <p:txBody>
          <a:bodyPr vert="horz" lIns="92620" tIns="46310" rIns="92620" bIns="4631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772669"/>
            <a:ext cx="3022018" cy="463407"/>
          </a:xfrm>
          <a:prstGeom prst="rect">
            <a:avLst/>
          </a:prstGeom>
        </p:spPr>
        <p:txBody>
          <a:bodyPr vert="horz" lIns="92620" tIns="46310" rIns="92620" bIns="46310" rtlCol="0" anchor="b"/>
          <a:lstStyle>
            <a:lvl1pPr algn="l">
              <a:defRPr sz="1200"/>
            </a:lvl1pPr>
          </a:lstStyle>
          <a:p>
            <a:endParaRPr lang="en-CA"/>
          </a:p>
        </p:txBody>
      </p:sp>
      <p:sp>
        <p:nvSpPr>
          <p:cNvPr id="7" name="Slide Number Placeholder 6"/>
          <p:cNvSpPr>
            <a:spLocks noGrp="1"/>
          </p:cNvSpPr>
          <p:nvPr>
            <p:ph type="sldNum" sz="quarter" idx="5"/>
          </p:nvPr>
        </p:nvSpPr>
        <p:spPr>
          <a:xfrm>
            <a:off x="3950256" y="8772669"/>
            <a:ext cx="3022018" cy="463407"/>
          </a:xfrm>
          <a:prstGeom prst="rect">
            <a:avLst/>
          </a:prstGeom>
        </p:spPr>
        <p:txBody>
          <a:bodyPr vert="horz" lIns="92620" tIns="46310" rIns="92620" bIns="46310" rtlCol="0" anchor="b"/>
          <a:lstStyle>
            <a:lvl1pPr algn="r">
              <a:defRPr sz="1200"/>
            </a:lvl1pPr>
          </a:lstStyle>
          <a:p>
            <a:fld id="{3DB88FAD-B1E8-4EBB-A181-B0D8265D3FD9}" type="slidenum">
              <a:rPr lang="en-CA" smtClean="0"/>
              <a:t>‹#›</a:t>
            </a:fld>
            <a:endParaRPr lang="en-CA"/>
          </a:p>
        </p:txBody>
      </p:sp>
    </p:spTree>
    <p:extLst>
      <p:ext uri="{BB962C8B-B14F-4D97-AF65-F5344CB8AC3E}">
        <p14:creationId xmlns:p14="http://schemas.microsoft.com/office/powerpoint/2010/main" val="3644204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DB88FAD-B1E8-4EBB-A181-B0D8265D3FD9}" type="slidenum">
              <a:rPr lang="en-CA" smtClean="0">
                <a:solidFill>
                  <a:prstClr val="black"/>
                </a:solidFill>
              </a:rPr>
              <a:pPr/>
              <a:t>2</a:t>
            </a:fld>
            <a:endParaRPr lang="en-CA">
              <a:solidFill>
                <a:prstClr val="black"/>
              </a:solidFill>
            </a:endParaRPr>
          </a:p>
        </p:txBody>
      </p:sp>
    </p:spTree>
    <p:extLst>
      <p:ext uri="{BB962C8B-B14F-4D97-AF65-F5344CB8AC3E}">
        <p14:creationId xmlns:p14="http://schemas.microsoft.com/office/powerpoint/2010/main" val="4164294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DB88FAD-B1E8-4EBB-A181-B0D8265D3FD9}" type="slidenum">
              <a:rPr lang="en-CA" smtClean="0"/>
              <a:t>11</a:t>
            </a:fld>
            <a:endParaRPr lang="en-CA"/>
          </a:p>
        </p:txBody>
      </p:sp>
    </p:spTree>
    <p:extLst>
      <p:ext uri="{BB962C8B-B14F-4D97-AF65-F5344CB8AC3E}">
        <p14:creationId xmlns:p14="http://schemas.microsoft.com/office/powerpoint/2010/main" val="3846152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lvl="2" indent="-228600" algn="just">
              <a:spcBef>
                <a:spcPts val="300"/>
              </a:spcBef>
              <a:spcAft>
                <a:spcPts val="0"/>
              </a:spcAft>
              <a:buFont typeface="Wingdings" panose="05000000000000000000" pitchFamily="2" charset="2"/>
              <a:buChar char=""/>
            </a:pPr>
            <a:r>
              <a:rPr lang="en-CA" sz="1100" dirty="0" smtClean="0">
                <a:effectLst/>
                <a:latin typeface="Arial" panose="020B0604020202020204" pitchFamily="34" charset="0"/>
                <a:ea typeface="Calibri" panose="020F0502020204030204" pitchFamily="34" charset="0"/>
                <a:cs typeface="Arial" panose="020B0604020202020204" pitchFamily="34" charset="0"/>
              </a:rPr>
              <a:t>High-throughput experimentation (HTE) (</a:t>
            </a:r>
            <a:r>
              <a:rPr lang="en-CA" sz="1100" b="1" dirty="0" smtClean="0">
                <a:effectLst/>
                <a:latin typeface="Arial" panose="020B0604020202020204" pitchFamily="34" charset="0"/>
                <a:ea typeface="Calibri" panose="020F0502020204030204" pitchFamily="34" charset="0"/>
                <a:cs typeface="Arial" panose="020B0604020202020204" pitchFamily="34" charset="0"/>
              </a:rPr>
              <a:t>Leader</a:t>
            </a:r>
            <a:r>
              <a:rPr lang="en-CA" sz="1100" dirty="0" smtClean="0">
                <a:effectLst/>
                <a:latin typeface="Arial" panose="020B0604020202020204" pitchFamily="34" charset="0"/>
                <a:ea typeface="Calibri" panose="020F0502020204030204" pitchFamily="34" charset="0"/>
                <a:cs typeface="Arial" panose="020B0604020202020204" pitchFamily="34" charset="0"/>
              </a:rPr>
              <a:t>)</a:t>
            </a:r>
            <a:endParaRPr lang="en-CA" sz="1100" dirty="0" smtClean="0">
              <a:effectLst/>
              <a:latin typeface="Arial" panose="020B0604020202020204" pitchFamily="34" charset="0"/>
              <a:ea typeface="Calibri" panose="020F0502020204030204" pitchFamily="34" charset="0"/>
              <a:cs typeface="Times New Roman" panose="02020603050405020304" pitchFamily="18" charset="0"/>
            </a:endParaRPr>
          </a:p>
          <a:p>
            <a:pPr marL="457200" algn="just">
              <a:spcBef>
                <a:spcPts val="300"/>
              </a:spcBef>
              <a:spcAft>
                <a:spcPts val="0"/>
              </a:spcAft>
            </a:pPr>
            <a:r>
              <a:rPr lang="en-CA" sz="1100" dirty="0" smtClean="0">
                <a:effectLst/>
                <a:latin typeface="Arial" panose="020B0604020202020204" pitchFamily="34" charset="0"/>
                <a:ea typeface="Calibri" panose="020F0502020204030204" pitchFamily="34" charset="0"/>
                <a:cs typeface="Arial" panose="020B0604020202020204" pitchFamily="34" charset="0"/>
              </a:rPr>
              <a:t>NRC-M will collaboratively engage with other RCs and external partners in the design, development, and integration of HTE towards the development of MAPs (robotic, rapid and automated). This also involves development of methods to “scale” representative manufacturing processes for integration into MAPs.</a:t>
            </a:r>
            <a:endParaRPr lang="en-CA" sz="1100" dirty="0" smtClean="0">
              <a:effectLst/>
              <a:latin typeface="Arial" panose="020B0604020202020204" pitchFamily="34" charset="0"/>
              <a:ea typeface="Calibri" panose="020F0502020204030204" pitchFamily="34" charset="0"/>
              <a:cs typeface="Times New Roman" panose="02020603050405020304" pitchFamily="18" charset="0"/>
            </a:endParaRPr>
          </a:p>
          <a:p>
            <a:pPr marL="1143000" lvl="2" indent="-228600" algn="just">
              <a:spcBef>
                <a:spcPts val="300"/>
              </a:spcBef>
              <a:spcAft>
                <a:spcPts val="0"/>
              </a:spcAft>
              <a:buFont typeface="Wingdings" panose="05000000000000000000" pitchFamily="2" charset="2"/>
              <a:buChar char=""/>
            </a:pPr>
            <a:r>
              <a:rPr lang="en-CA" sz="1100" dirty="0" smtClean="0">
                <a:effectLst/>
                <a:latin typeface="Arial" panose="020B0604020202020204" pitchFamily="34" charset="0"/>
                <a:ea typeface="Calibri" panose="020F0502020204030204" pitchFamily="34" charset="0"/>
                <a:cs typeface="Arial" panose="020B0604020202020204" pitchFamily="34" charset="0"/>
              </a:rPr>
              <a:t>Computational (AI-driven) materials discovery, design and process simulation (</a:t>
            </a:r>
            <a:r>
              <a:rPr lang="en-CA" sz="1100" b="1" dirty="0" smtClean="0">
                <a:effectLst/>
                <a:latin typeface="Arial" panose="020B0604020202020204" pitchFamily="34" charset="0"/>
                <a:ea typeface="Calibri" panose="020F0502020204030204" pitchFamily="34" charset="0"/>
                <a:cs typeface="Arial" panose="020B0604020202020204" pitchFamily="34" charset="0"/>
              </a:rPr>
              <a:t>Leader / Collaborator</a:t>
            </a:r>
            <a:r>
              <a:rPr lang="en-CA" sz="1100" dirty="0" smtClean="0">
                <a:effectLst/>
                <a:latin typeface="Arial" panose="020B0604020202020204" pitchFamily="34" charset="0"/>
                <a:ea typeface="Calibri" panose="020F0502020204030204" pitchFamily="34" charset="0"/>
                <a:cs typeface="Arial" panose="020B0604020202020204" pitchFamily="34" charset="0"/>
              </a:rPr>
              <a:t>)</a:t>
            </a:r>
            <a:endParaRPr lang="en-CA" sz="1100" dirty="0" smtClean="0">
              <a:effectLst/>
              <a:latin typeface="Arial" panose="020B0604020202020204" pitchFamily="34" charset="0"/>
              <a:ea typeface="Calibri" panose="020F0502020204030204" pitchFamily="34" charset="0"/>
              <a:cs typeface="Times New Roman" panose="02020603050405020304" pitchFamily="18" charset="0"/>
            </a:endParaRPr>
          </a:p>
          <a:p>
            <a:pPr marL="457200" algn="just">
              <a:spcBef>
                <a:spcPts val="300"/>
              </a:spcBef>
              <a:spcAft>
                <a:spcPts val="0"/>
              </a:spcAft>
            </a:pPr>
            <a:r>
              <a:rPr lang="en-CA" sz="1100" dirty="0" smtClean="0">
                <a:effectLst/>
                <a:latin typeface="Arial" panose="020B0604020202020204" pitchFamily="34" charset="0"/>
                <a:ea typeface="Calibri" panose="020F0502020204030204" pitchFamily="34" charset="0"/>
                <a:cs typeface="Arial" panose="020B0604020202020204" pitchFamily="34" charset="0"/>
              </a:rPr>
              <a:t>This competency will involve establishment and deployment of artificial intelligence / machine learning (AI/ML) and modeling tools that accelerate materials discovery, process scale-up and optimization and predict performance and durability. It will aim to address all critical factors for successful materials transition to implementation (e.g. structure, properties, performance, durability, economics, manufacturability, environmental impacts, health impacts, etc.). This capability is critical to achieve self-driving laboratories and HTE.</a:t>
            </a:r>
            <a:endParaRPr lang="en-CA" sz="1100" dirty="0" smtClean="0">
              <a:effectLst/>
              <a:latin typeface="Arial" panose="020B0604020202020204" pitchFamily="34" charset="0"/>
              <a:ea typeface="Calibri" panose="020F0502020204030204" pitchFamily="34" charset="0"/>
              <a:cs typeface="Times New Roman" panose="02020603050405020304" pitchFamily="18" charset="0"/>
            </a:endParaRPr>
          </a:p>
          <a:p>
            <a:pPr marL="1143000" lvl="2" indent="-228600" algn="just">
              <a:spcBef>
                <a:spcPts val="300"/>
              </a:spcBef>
              <a:spcAft>
                <a:spcPts val="0"/>
              </a:spcAft>
              <a:buFont typeface="Wingdings" panose="05000000000000000000" pitchFamily="2" charset="2"/>
              <a:buChar char=""/>
            </a:pPr>
            <a:r>
              <a:rPr lang="en-CA" sz="1100" dirty="0" smtClean="0">
                <a:effectLst/>
                <a:latin typeface="Arial" panose="020B0604020202020204" pitchFamily="34" charset="0"/>
                <a:ea typeface="Calibri" panose="020F0502020204030204" pitchFamily="34" charset="0"/>
                <a:cs typeface="Arial" panose="020B0604020202020204" pitchFamily="34" charset="0"/>
              </a:rPr>
              <a:t>Materials and processes databases (</a:t>
            </a:r>
            <a:r>
              <a:rPr lang="en-CA" sz="1100" b="1" dirty="0" smtClean="0">
                <a:effectLst/>
                <a:latin typeface="Arial" panose="020B0604020202020204" pitchFamily="34" charset="0"/>
                <a:ea typeface="Calibri" panose="020F0502020204030204" pitchFamily="34" charset="0"/>
                <a:cs typeface="Arial" panose="020B0604020202020204" pitchFamily="34" charset="0"/>
              </a:rPr>
              <a:t>Leader / Collaborator</a:t>
            </a:r>
            <a:r>
              <a:rPr lang="en-CA" sz="1100" dirty="0" smtClean="0">
                <a:effectLst/>
                <a:latin typeface="Arial" panose="020B0604020202020204" pitchFamily="34" charset="0"/>
                <a:ea typeface="Calibri" panose="020F0502020204030204" pitchFamily="34" charset="0"/>
                <a:cs typeface="Arial" panose="020B0604020202020204" pitchFamily="34" charset="0"/>
              </a:rPr>
              <a:t>)</a:t>
            </a:r>
            <a:endParaRPr lang="en-CA" sz="1100" dirty="0" smtClean="0">
              <a:effectLst/>
              <a:latin typeface="Arial" panose="020B0604020202020204" pitchFamily="34" charset="0"/>
              <a:ea typeface="Calibri" panose="020F0502020204030204" pitchFamily="34" charset="0"/>
              <a:cs typeface="Times New Roman" panose="02020603050405020304" pitchFamily="18" charset="0"/>
            </a:endParaRPr>
          </a:p>
          <a:p>
            <a:pPr marL="457200" algn="just">
              <a:spcBef>
                <a:spcPts val="300"/>
              </a:spcBef>
              <a:spcAft>
                <a:spcPts val="0"/>
              </a:spcAft>
            </a:pPr>
            <a:r>
              <a:rPr lang="en-CA" sz="1100" dirty="0" smtClean="0">
                <a:effectLst/>
                <a:latin typeface="Arial" panose="020B0604020202020204" pitchFamily="34" charset="0"/>
                <a:ea typeface="Calibri" panose="020F0502020204030204" pitchFamily="34" charset="0"/>
                <a:cs typeface="Arial" panose="020B0604020202020204" pitchFamily="34" charset="0"/>
              </a:rPr>
              <a:t>Curated, national collaborative databases of materials and properties with the information and data obtained from MAPs will be established as the main repository for MAPs-acquired data and information, and to provide critical access to data for AI/ML applications. NRC-M will develop mechanisms to augment MAP-generated data by integrating other experimental and computational data sources from NRC, partners and publicly available sources.</a:t>
            </a:r>
            <a:endParaRPr lang="en-CA" sz="1100" dirty="0" smtClean="0">
              <a:effectLst/>
              <a:latin typeface="Arial" panose="020B0604020202020204" pitchFamily="34" charset="0"/>
              <a:ea typeface="Calibri" panose="020F0502020204030204" pitchFamily="34" charset="0"/>
              <a:cs typeface="Times New Roman" panose="02020603050405020304" pitchFamily="18" charset="0"/>
            </a:endParaRPr>
          </a:p>
          <a:p>
            <a:endParaRPr lang="en-CA" dirty="0" smtClean="0"/>
          </a:p>
          <a:p>
            <a:r>
              <a:rPr lang="en-CA" dirty="0" smtClean="0"/>
              <a:t>Ultimately, with the help of</a:t>
            </a:r>
            <a:r>
              <a:rPr lang="en-CA" baseline="0" dirty="0" smtClean="0"/>
              <a:t> our collaborators and partners, this is where we want to get to in the long term. Our goal is not to have our very own MAPs, but use this facility to support collaborate MAP opportunities. </a:t>
            </a:r>
            <a:endParaRPr lang="en-CA" dirty="0"/>
          </a:p>
        </p:txBody>
      </p:sp>
      <p:sp>
        <p:nvSpPr>
          <p:cNvPr id="4" name="Slide Number Placeholder 3"/>
          <p:cNvSpPr>
            <a:spLocks noGrp="1"/>
          </p:cNvSpPr>
          <p:nvPr>
            <p:ph type="sldNum" sz="quarter" idx="10"/>
          </p:nvPr>
        </p:nvSpPr>
        <p:spPr/>
        <p:txBody>
          <a:bodyPr/>
          <a:lstStyle/>
          <a:p>
            <a:fld id="{39408237-D5CC-45A4-BC76-35B40F8CD134}" type="slidenum">
              <a:rPr lang="en-CA" smtClean="0"/>
              <a:t>30</a:t>
            </a:fld>
            <a:endParaRPr lang="en-CA"/>
          </a:p>
        </p:txBody>
      </p:sp>
    </p:spTree>
    <p:extLst>
      <p:ext uri="{BB962C8B-B14F-4D97-AF65-F5344CB8AC3E}">
        <p14:creationId xmlns:p14="http://schemas.microsoft.com/office/powerpoint/2010/main" val="114372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2.wmf"/><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w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w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w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hyperlink" Target="https://twitter.com/nrc_cnrc" TargetMode="External"/><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hyperlink" Target="https://www.instagram.com/nrc_cnrc/" TargetMode="External"/><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hyperlink" Target="https://www.linkedin.com/company/national-research-council?trk=tyah"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263C162B-06E1-4F18-B3BD-7CCBDFE5BE66}" type="datetimeFigureOut">
              <a:rPr lang="en-CA" smtClean="0"/>
              <a:t>2020-05-04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6D171B4-61B9-4B84-AD95-62E7C86479BD}" type="slidenum">
              <a:rPr lang="en-CA" smtClean="0"/>
              <a:t>‹#›</a:t>
            </a:fld>
            <a:endParaRPr lang="en-CA"/>
          </a:p>
        </p:txBody>
      </p:sp>
    </p:spTree>
    <p:extLst>
      <p:ext uri="{BB962C8B-B14F-4D97-AF65-F5344CB8AC3E}">
        <p14:creationId xmlns:p14="http://schemas.microsoft.com/office/powerpoint/2010/main" val="3265153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263C162B-06E1-4F18-B3BD-7CCBDFE5BE66}" type="datetimeFigureOut">
              <a:rPr lang="en-CA" smtClean="0"/>
              <a:t>2020-05-04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6D171B4-61B9-4B84-AD95-62E7C86479BD}" type="slidenum">
              <a:rPr lang="en-CA" smtClean="0"/>
              <a:t>‹#›</a:t>
            </a:fld>
            <a:endParaRPr lang="en-CA"/>
          </a:p>
        </p:txBody>
      </p:sp>
    </p:spTree>
    <p:extLst>
      <p:ext uri="{BB962C8B-B14F-4D97-AF65-F5344CB8AC3E}">
        <p14:creationId xmlns:p14="http://schemas.microsoft.com/office/powerpoint/2010/main" val="990575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263C162B-06E1-4F18-B3BD-7CCBDFE5BE66}" type="datetimeFigureOut">
              <a:rPr lang="en-CA" smtClean="0"/>
              <a:t>2020-05-04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6D171B4-61B9-4B84-AD95-62E7C86479BD}" type="slidenum">
              <a:rPr lang="en-CA" smtClean="0"/>
              <a:t>‹#›</a:t>
            </a:fld>
            <a:endParaRPr lang="en-CA"/>
          </a:p>
        </p:txBody>
      </p:sp>
    </p:spTree>
    <p:extLst>
      <p:ext uri="{BB962C8B-B14F-4D97-AF65-F5344CB8AC3E}">
        <p14:creationId xmlns:p14="http://schemas.microsoft.com/office/powerpoint/2010/main" val="3716283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 picture - green ">
    <p:spTree>
      <p:nvGrpSpPr>
        <p:cNvPr id="1" name=""/>
        <p:cNvGrpSpPr/>
        <p:nvPr/>
      </p:nvGrpSpPr>
      <p:grpSpPr>
        <a:xfrm>
          <a:off x="0" y="0"/>
          <a:ext cx="0" cy="0"/>
          <a:chOff x="0" y="0"/>
          <a:chExt cx="0" cy="0"/>
        </a:xfrm>
      </p:grpSpPr>
      <p:sp>
        <p:nvSpPr>
          <p:cNvPr id="16" name="Rectangle 15"/>
          <p:cNvSpPr/>
          <p:nvPr userDrawn="1"/>
        </p:nvSpPr>
        <p:spPr>
          <a:xfrm>
            <a:off x="0" y="1"/>
            <a:ext cx="12192000" cy="1521481"/>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51537" y="0"/>
            <a:ext cx="3842275" cy="6858000"/>
          </a:xfrm>
          <a:prstGeom prst="rect">
            <a:avLst/>
          </a:prstGeom>
        </p:spPr>
      </p:pic>
      <p:sp>
        <p:nvSpPr>
          <p:cNvPr id="2" name="Title 1"/>
          <p:cNvSpPr>
            <a:spLocks noGrp="1"/>
          </p:cNvSpPr>
          <p:nvPr>
            <p:ph type="title"/>
          </p:nvPr>
        </p:nvSpPr>
        <p:spPr/>
        <p:txBody>
          <a:bodyPr/>
          <a:lstStyle>
            <a:lvl1pPr>
              <a:defRPr>
                <a:solidFill>
                  <a:schemeClr val="bg2"/>
                </a:solidFill>
              </a:defRPr>
            </a:lvl1pPr>
          </a:lstStyle>
          <a:p>
            <a:r>
              <a:rPr lang="fr-FR"/>
              <a:t>Modifiez le style du titre</a:t>
            </a:r>
            <a:endParaRPr lang="en-US" dirty="0"/>
          </a:p>
        </p:txBody>
      </p:sp>
      <p:sp>
        <p:nvSpPr>
          <p:cNvPr id="4" name="Slide Number Placeholder 3"/>
          <p:cNvSpPr>
            <a:spLocks noGrp="1"/>
          </p:cNvSpPr>
          <p:nvPr>
            <p:ph type="sldNum" sz="quarter" idx="11"/>
          </p:nvPr>
        </p:nvSpPr>
        <p:spPr/>
        <p:txBody>
          <a:bodyPr/>
          <a:lstStyle/>
          <a:p>
            <a:fld id="{77E68ECE-59D7-452D-8595-BBB947F3BD2D}" type="slidenum">
              <a:rPr lang="en-US" smtClean="0">
                <a:solidFill>
                  <a:srgbClr val="004411"/>
                </a:solidFill>
              </a:rPr>
              <a:pPr/>
              <a:t>‹#›</a:t>
            </a:fld>
            <a:endParaRPr lang="en-US" dirty="0">
              <a:solidFill>
                <a:srgbClr val="004411"/>
              </a:solidFill>
            </a:endParaRPr>
          </a:p>
        </p:txBody>
      </p:sp>
      <p:sp>
        <p:nvSpPr>
          <p:cNvPr id="8" name="Picture Placeholder 10"/>
          <p:cNvSpPr>
            <a:spLocks noGrp="1" noChangeAspect="1"/>
          </p:cNvSpPr>
          <p:nvPr>
            <p:ph type="pic" sz="quarter" idx="13"/>
          </p:nvPr>
        </p:nvSpPr>
        <p:spPr>
          <a:xfrm>
            <a:off x="8248913" y="2188001"/>
            <a:ext cx="3413760" cy="3413760"/>
          </a:xfrm>
          <a:prstGeom prst="ellipse">
            <a:avLst/>
          </a:prstGeom>
        </p:spPr>
        <p:txBody>
          <a:bodyPr anchor="ctr"/>
          <a:lstStyle>
            <a:lvl1pPr algn="ctr">
              <a:defRPr>
                <a:solidFill>
                  <a:schemeClr val="bg1">
                    <a:lumMod val="75000"/>
                  </a:schemeClr>
                </a:solidFill>
              </a:defRPr>
            </a:lvl1pPr>
          </a:lstStyle>
          <a:p>
            <a:r>
              <a:rPr lang="fr-FR"/>
              <a:t>Cliquez sur l'icône pour ajouter une image</a:t>
            </a:r>
            <a:endParaRPr lang="en-US" dirty="0"/>
          </a:p>
        </p:txBody>
      </p:sp>
      <p:sp>
        <p:nvSpPr>
          <p:cNvPr id="5" name="Text Placeholder 4"/>
          <p:cNvSpPr>
            <a:spLocks noGrp="1"/>
          </p:cNvSpPr>
          <p:nvPr>
            <p:ph type="body" sz="quarter" idx="14"/>
          </p:nvPr>
        </p:nvSpPr>
        <p:spPr>
          <a:xfrm>
            <a:off x="573617" y="1907118"/>
            <a:ext cx="7135283" cy="396451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38432" y="6443296"/>
            <a:ext cx="658323" cy="188573"/>
          </a:xfrm>
          <a:prstGeom prst="rect">
            <a:avLst/>
          </a:prstGeom>
        </p:spPr>
      </p:pic>
    </p:spTree>
    <p:extLst>
      <p:ext uri="{BB962C8B-B14F-4D97-AF65-F5344CB8AC3E}">
        <p14:creationId xmlns:p14="http://schemas.microsoft.com/office/powerpoint/2010/main" val="7773815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 green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67267" y="2130426"/>
            <a:ext cx="8636000" cy="1470025"/>
          </a:xfrm>
        </p:spPr>
        <p:txBody>
          <a:bodyPr lIns="0" tIns="0" rIns="0" bIns="0" anchor="b"/>
          <a:lstStyle>
            <a:lvl1pPr algn="l">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67267" y="3886200"/>
            <a:ext cx="8534400" cy="1752600"/>
          </a:xfrm>
        </p:spPr>
        <p:txBody>
          <a:bodyPr lIns="0" tIns="0" rIns="0" bIns="0"/>
          <a:lstStyle>
            <a:lvl1pPr marL="0" indent="0" algn="l">
              <a:buNone/>
              <a:defRPr>
                <a:solidFill>
                  <a:schemeClr val="accent5">
                    <a:lumMod val="60000"/>
                    <a:lumOff val="40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fr-FR"/>
              <a:t>Modifiez le style des sous-titres du masque</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67266" y="252797"/>
            <a:ext cx="1255836" cy="199792"/>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10400922" y="272950"/>
            <a:ext cx="1293173" cy="115468"/>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641633" y="235808"/>
            <a:ext cx="658323" cy="188573"/>
          </a:xfrm>
          <a:prstGeom prst="rect">
            <a:avLst/>
          </a:prstGeom>
        </p:spPr>
      </p:pic>
    </p:spTree>
    <p:extLst>
      <p:ext uri="{BB962C8B-B14F-4D97-AF65-F5344CB8AC3E}">
        <p14:creationId xmlns:p14="http://schemas.microsoft.com/office/powerpoint/2010/main" val="34127414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verview / Agenda - green ">
    <p:bg>
      <p:bgPr>
        <a:solidFill>
          <a:schemeClr val="bg2"/>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77E68ECE-59D7-452D-8595-BBB947F3BD2D}" type="slidenum">
              <a:rPr lang="en-US" smtClean="0">
                <a:solidFill>
                  <a:srgbClr val="FFFFFF"/>
                </a:solidFill>
              </a:rPr>
              <a:pPr/>
              <a:t>‹#›</a:t>
            </a:fld>
            <a:endParaRPr lang="en-US" dirty="0">
              <a:solidFill>
                <a:srgbClr val="FFFFFF"/>
              </a:solidFill>
            </a:endParaRPr>
          </a:p>
        </p:txBody>
      </p:sp>
      <p:sp>
        <p:nvSpPr>
          <p:cNvPr id="7" name="Text Placeholder 6"/>
          <p:cNvSpPr>
            <a:spLocks noGrp="1"/>
          </p:cNvSpPr>
          <p:nvPr>
            <p:ph type="body" sz="quarter" idx="13"/>
          </p:nvPr>
        </p:nvSpPr>
        <p:spPr>
          <a:xfrm>
            <a:off x="573618" y="387351"/>
            <a:ext cx="8968316" cy="5969000"/>
          </a:xfrm>
        </p:spPr>
        <p:txBody>
          <a:bodyPr anchor="ctr"/>
          <a:lstStyle>
            <a:lvl1pPr marL="457189" indent="-457189">
              <a:spcBef>
                <a:spcPts val="800"/>
              </a:spcBef>
              <a:spcAft>
                <a:spcPts val="0"/>
              </a:spcAft>
              <a:buClr>
                <a:schemeClr val="bg1"/>
              </a:buClr>
              <a:buFont typeface="+mj-lt"/>
              <a:buAutoNum type="arabicPeriod"/>
              <a:defRPr sz="21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Modifiez les styles du texte du masque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38432" y="6443296"/>
            <a:ext cx="658323" cy="188573"/>
          </a:xfrm>
          <a:prstGeom prst="rect">
            <a:avLst/>
          </a:prstGeom>
        </p:spPr>
      </p:pic>
    </p:spTree>
    <p:extLst>
      <p:ext uri="{BB962C8B-B14F-4D97-AF65-F5344CB8AC3E}">
        <p14:creationId xmlns:p14="http://schemas.microsoft.com/office/powerpoint/2010/main" val="417597947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 gree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7268" y="1524213"/>
            <a:ext cx="8636001" cy="2073371"/>
          </a:xfrm>
        </p:spPr>
        <p:txBody>
          <a:bodyPr lIns="0" tIns="0" rIns="0" bIns="0" anchor="b">
            <a:noAutofit/>
          </a:bodyPr>
          <a:lstStyle>
            <a:lvl1pPr algn="l">
              <a:defRPr sz="3733" b="1" cap="all">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567268" y="3739323"/>
            <a:ext cx="8636001" cy="1500187"/>
          </a:xfrm>
        </p:spPr>
        <p:txBody>
          <a:bodyPr lIns="0" tIns="0" rIns="0" bIns="0" anchor="t">
            <a:noAutofit/>
          </a:bodyPr>
          <a:lstStyle>
            <a:lvl1pPr marL="0" indent="0">
              <a:buNone/>
              <a:defRPr sz="2267">
                <a:solidFill>
                  <a:schemeClr val="accent5">
                    <a:lumMod val="60000"/>
                    <a:lumOff val="40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fr-FR"/>
              <a:t>Modifiez les styles du texte du masque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7E68ECE-59D7-452D-8595-BBB947F3BD2D}" type="slidenum">
              <a:rPr lang="en-US" smtClean="0">
                <a:solidFill>
                  <a:srgbClr val="FFFFFF"/>
                </a:solidFill>
              </a:rPr>
              <a:pPr/>
              <a:t>‹#›</a:t>
            </a:fld>
            <a:endParaRPr lang="en-US" dirty="0">
              <a:solidFill>
                <a:srgbClr val="FFFFFF"/>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47831" y="0"/>
            <a:ext cx="3849688" cy="685800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38432" y="6443296"/>
            <a:ext cx="658323" cy="188573"/>
          </a:xfrm>
          <a:prstGeom prst="rect">
            <a:avLst/>
          </a:prstGeom>
        </p:spPr>
      </p:pic>
    </p:spTree>
    <p:extLst>
      <p:ext uri="{BB962C8B-B14F-4D97-AF65-F5344CB8AC3E}">
        <p14:creationId xmlns:p14="http://schemas.microsoft.com/office/powerpoint/2010/main" val="9790477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green ">
    <p:spTree>
      <p:nvGrpSpPr>
        <p:cNvPr id="1" name=""/>
        <p:cNvGrpSpPr/>
        <p:nvPr/>
      </p:nvGrpSpPr>
      <p:grpSpPr>
        <a:xfrm>
          <a:off x="0" y="0"/>
          <a:ext cx="0" cy="0"/>
          <a:chOff x="0" y="0"/>
          <a:chExt cx="0" cy="0"/>
        </a:xfrm>
      </p:grpSpPr>
      <p:sp>
        <p:nvSpPr>
          <p:cNvPr id="16" name="Rectangle 15"/>
          <p:cNvSpPr/>
          <p:nvPr userDrawn="1"/>
        </p:nvSpPr>
        <p:spPr>
          <a:xfrm>
            <a:off x="0" y="1"/>
            <a:ext cx="12192000" cy="1521481"/>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2" name="Title 1"/>
          <p:cNvSpPr>
            <a:spLocks noGrp="1"/>
          </p:cNvSpPr>
          <p:nvPr>
            <p:ph type="title"/>
          </p:nvPr>
        </p:nvSpPr>
        <p:spPr/>
        <p:txBody>
          <a:bodyPr/>
          <a:lstStyle>
            <a:lvl1pPr>
              <a:defRPr>
                <a:solidFill>
                  <a:schemeClr val="bg2"/>
                </a:solidFill>
              </a:defRPr>
            </a:lvl1pPr>
          </a:lstStyle>
          <a:p>
            <a:r>
              <a:rPr lang="fr-FR"/>
              <a:t>Modifiez le style du titre</a:t>
            </a:r>
            <a:endParaRPr lang="en-US" dirty="0"/>
          </a:p>
        </p:txBody>
      </p:sp>
      <p:sp>
        <p:nvSpPr>
          <p:cNvPr id="4" name="Slide Number Placeholder 3"/>
          <p:cNvSpPr>
            <a:spLocks noGrp="1"/>
          </p:cNvSpPr>
          <p:nvPr>
            <p:ph type="sldNum" sz="quarter" idx="11"/>
          </p:nvPr>
        </p:nvSpPr>
        <p:spPr/>
        <p:txBody>
          <a:bodyPr/>
          <a:lstStyle/>
          <a:p>
            <a:fld id="{77E68ECE-59D7-452D-8595-BBB947F3BD2D}" type="slidenum">
              <a:rPr lang="en-US" smtClean="0">
                <a:solidFill>
                  <a:srgbClr val="004411"/>
                </a:solidFill>
              </a:rPr>
              <a:pPr/>
              <a:t>‹#›</a:t>
            </a:fld>
            <a:endParaRPr lang="en-US" dirty="0">
              <a:solidFill>
                <a:srgbClr val="004411"/>
              </a:solidFill>
            </a:endParaRPr>
          </a:p>
        </p:txBody>
      </p:sp>
      <p:sp>
        <p:nvSpPr>
          <p:cNvPr id="5" name="Text Placeholder 4"/>
          <p:cNvSpPr>
            <a:spLocks noGrp="1"/>
          </p:cNvSpPr>
          <p:nvPr>
            <p:ph type="body" sz="quarter" idx="13"/>
          </p:nvPr>
        </p:nvSpPr>
        <p:spPr>
          <a:xfrm>
            <a:off x="573618" y="1907118"/>
            <a:ext cx="9190567" cy="398356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38432" y="6443296"/>
            <a:ext cx="658323" cy="188573"/>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51537" y="0"/>
            <a:ext cx="3842275" cy="6858000"/>
          </a:xfrm>
          <a:prstGeom prst="rect">
            <a:avLst/>
          </a:prstGeom>
        </p:spPr>
      </p:pic>
    </p:spTree>
    <p:extLst>
      <p:ext uri="{BB962C8B-B14F-4D97-AF65-F5344CB8AC3E}">
        <p14:creationId xmlns:p14="http://schemas.microsoft.com/office/powerpoint/2010/main" val="20122991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 picture - green ">
    <p:spTree>
      <p:nvGrpSpPr>
        <p:cNvPr id="1" name=""/>
        <p:cNvGrpSpPr/>
        <p:nvPr/>
      </p:nvGrpSpPr>
      <p:grpSpPr>
        <a:xfrm>
          <a:off x="0" y="0"/>
          <a:ext cx="0" cy="0"/>
          <a:chOff x="0" y="0"/>
          <a:chExt cx="0" cy="0"/>
        </a:xfrm>
      </p:grpSpPr>
      <p:sp>
        <p:nvSpPr>
          <p:cNvPr id="16" name="Rectangle 15"/>
          <p:cNvSpPr/>
          <p:nvPr userDrawn="1"/>
        </p:nvSpPr>
        <p:spPr>
          <a:xfrm>
            <a:off x="0" y="1"/>
            <a:ext cx="12192000" cy="1521481"/>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51537" y="0"/>
            <a:ext cx="3842275" cy="6858000"/>
          </a:xfrm>
          <a:prstGeom prst="rect">
            <a:avLst/>
          </a:prstGeom>
        </p:spPr>
      </p:pic>
      <p:sp>
        <p:nvSpPr>
          <p:cNvPr id="2" name="Title 1"/>
          <p:cNvSpPr>
            <a:spLocks noGrp="1"/>
          </p:cNvSpPr>
          <p:nvPr>
            <p:ph type="title"/>
          </p:nvPr>
        </p:nvSpPr>
        <p:spPr/>
        <p:txBody>
          <a:bodyPr/>
          <a:lstStyle>
            <a:lvl1pPr>
              <a:defRPr>
                <a:solidFill>
                  <a:schemeClr val="bg2"/>
                </a:solidFill>
              </a:defRPr>
            </a:lvl1pPr>
          </a:lstStyle>
          <a:p>
            <a:r>
              <a:rPr lang="fr-FR"/>
              <a:t>Modifiez le style du titre</a:t>
            </a:r>
            <a:endParaRPr lang="en-US" dirty="0"/>
          </a:p>
        </p:txBody>
      </p:sp>
      <p:sp>
        <p:nvSpPr>
          <p:cNvPr id="4" name="Slide Number Placeholder 3"/>
          <p:cNvSpPr>
            <a:spLocks noGrp="1"/>
          </p:cNvSpPr>
          <p:nvPr>
            <p:ph type="sldNum" sz="quarter" idx="11"/>
          </p:nvPr>
        </p:nvSpPr>
        <p:spPr/>
        <p:txBody>
          <a:bodyPr/>
          <a:lstStyle/>
          <a:p>
            <a:fld id="{77E68ECE-59D7-452D-8595-BBB947F3BD2D}" type="slidenum">
              <a:rPr lang="en-US" smtClean="0">
                <a:solidFill>
                  <a:srgbClr val="004411"/>
                </a:solidFill>
              </a:rPr>
              <a:pPr/>
              <a:t>‹#›</a:t>
            </a:fld>
            <a:endParaRPr lang="en-US" dirty="0">
              <a:solidFill>
                <a:srgbClr val="004411"/>
              </a:solidFill>
            </a:endParaRPr>
          </a:p>
        </p:txBody>
      </p:sp>
      <p:sp>
        <p:nvSpPr>
          <p:cNvPr id="8" name="Picture Placeholder 10"/>
          <p:cNvSpPr>
            <a:spLocks noGrp="1" noChangeAspect="1"/>
          </p:cNvSpPr>
          <p:nvPr>
            <p:ph type="pic" sz="quarter" idx="13"/>
          </p:nvPr>
        </p:nvSpPr>
        <p:spPr>
          <a:xfrm>
            <a:off x="8248913" y="2188001"/>
            <a:ext cx="3413760" cy="3413760"/>
          </a:xfrm>
          <a:prstGeom prst="ellipse">
            <a:avLst/>
          </a:prstGeom>
        </p:spPr>
        <p:txBody>
          <a:bodyPr anchor="ctr"/>
          <a:lstStyle>
            <a:lvl1pPr algn="ctr">
              <a:defRPr>
                <a:solidFill>
                  <a:schemeClr val="bg1">
                    <a:lumMod val="75000"/>
                  </a:schemeClr>
                </a:solidFill>
              </a:defRPr>
            </a:lvl1pPr>
          </a:lstStyle>
          <a:p>
            <a:r>
              <a:rPr lang="fr-FR"/>
              <a:t>Cliquez sur l'icône pour ajouter une image</a:t>
            </a:r>
            <a:endParaRPr lang="en-US" dirty="0"/>
          </a:p>
        </p:txBody>
      </p:sp>
      <p:sp>
        <p:nvSpPr>
          <p:cNvPr id="5" name="Text Placeholder 4"/>
          <p:cNvSpPr>
            <a:spLocks noGrp="1"/>
          </p:cNvSpPr>
          <p:nvPr>
            <p:ph type="body" sz="quarter" idx="14"/>
          </p:nvPr>
        </p:nvSpPr>
        <p:spPr>
          <a:xfrm>
            <a:off x="573617" y="1907118"/>
            <a:ext cx="7135283" cy="396451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38432" y="6443296"/>
            <a:ext cx="658323" cy="188573"/>
          </a:xfrm>
          <a:prstGeom prst="rect">
            <a:avLst/>
          </a:prstGeom>
        </p:spPr>
      </p:pic>
    </p:spTree>
    <p:extLst>
      <p:ext uri="{BB962C8B-B14F-4D97-AF65-F5344CB8AC3E}">
        <p14:creationId xmlns:p14="http://schemas.microsoft.com/office/powerpoint/2010/main" val="22364450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no curved lines - green ">
    <p:spTree>
      <p:nvGrpSpPr>
        <p:cNvPr id="1" name=""/>
        <p:cNvGrpSpPr/>
        <p:nvPr/>
      </p:nvGrpSpPr>
      <p:grpSpPr>
        <a:xfrm>
          <a:off x="0" y="0"/>
          <a:ext cx="0" cy="0"/>
          <a:chOff x="0" y="0"/>
          <a:chExt cx="0" cy="0"/>
        </a:xfrm>
      </p:grpSpPr>
      <p:sp>
        <p:nvSpPr>
          <p:cNvPr id="13" name="Rectangle 12"/>
          <p:cNvSpPr/>
          <p:nvPr userDrawn="1"/>
        </p:nvSpPr>
        <p:spPr>
          <a:xfrm>
            <a:off x="0" y="1"/>
            <a:ext cx="12192000" cy="1521481"/>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2" name="Title 1"/>
          <p:cNvSpPr>
            <a:spLocks noGrp="1"/>
          </p:cNvSpPr>
          <p:nvPr>
            <p:ph type="title"/>
          </p:nvPr>
        </p:nvSpPr>
        <p:spPr>
          <a:xfrm>
            <a:off x="568327" y="341812"/>
            <a:ext cx="10913292" cy="1004585"/>
          </a:xfrm>
        </p:spPr>
        <p:txBody>
          <a:bodyPr/>
          <a:lstStyle>
            <a:lvl1pPr>
              <a:defRPr>
                <a:solidFill>
                  <a:schemeClr val="bg2"/>
                </a:solidFill>
              </a:defRPr>
            </a:lvl1pPr>
          </a:lstStyle>
          <a:p>
            <a:r>
              <a:rPr lang="fr-FR"/>
              <a:t>Modifiez le style du titre</a:t>
            </a:r>
            <a:endParaRPr lang="en-US" dirty="0"/>
          </a:p>
        </p:txBody>
      </p:sp>
      <p:sp>
        <p:nvSpPr>
          <p:cNvPr id="4" name="Slide Number Placeholder 3"/>
          <p:cNvSpPr>
            <a:spLocks noGrp="1"/>
          </p:cNvSpPr>
          <p:nvPr>
            <p:ph type="sldNum" sz="quarter" idx="11"/>
          </p:nvPr>
        </p:nvSpPr>
        <p:spPr/>
        <p:txBody>
          <a:bodyPr/>
          <a:lstStyle/>
          <a:p>
            <a:fld id="{77E68ECE-59D7-452D-8595-BBB947F3BD2D}" type="slidenum">
              <a:rPr lang="en-US" smtClean="0">
                <a:solidFill>
                  <a:srgbClr val="004411"/>
                </a:solidFill>
              </a:rPr>
              <a:pPr/>
              <a:t>‹#›</a:t>
            </a:fld>
            <a:endParaRPr lang="en-US" dirty="0">
              <a:solidFill>
                <a:srgbClr val="004411"/>
              </a:solidFill>
            </a:endParaRPr>
          </a:p>
        </p:txBody>
      </p:sp>
      <p:sp>
        <p:nvSpPr>
          <p:cNvPr id="10" name="Text Placeholder 9"/>
          <p:cNvSpPr>
            <a:spLocks noGrp="1"/>
          </p:cNvSpPr>
          <p:nvPr>
            <p:ph type="body" sz="quarter" idx="12"/>
          </p:nvPr>
        </p:nvSpPr>
        <p:spPr>
          <a:xfrm>
            <a:off x="571019" y="1909234"/>
            <a:ext cx="10914551" cy="3964517"/>
          </a:xfrm>
        </p:spPr>
        <p:txBody>
          <a:bodyPr/>
          <a:lstStyle>
            <a:lvl1pPr>
              <a:lnSpc>
                <a:spcPct val="100000"/>
              </a:lnSpc>
              <a:defRPr>
                <a:solidFill>
                  <a:schemeClr val="accent5"/>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38432" y="6443296"/>
            <a:ext cx="658323" cy="188573"/>
          </a:xfrm>
          <a:prstGeom prst="rect">
            <a:avLst/>
          </a:prstGeom>
        </p:spPr>
      </p:pic>
    </p:spTree>
    <p:extLst>
      <p:ext uri="{BB962C8B-B14F-4D97-AF65-F5344CB8AC3E}">
        <p14:creationId xmlns:p14="http://schemas.microsoft.com/office/powerpoint/2010/main" val="370554725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 green">
    <p:bg>
      <p:bgPr>
        <a:solidFill>
          <a:schemeClr val="bg2"/>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47831" y="0"/>
            <a:ext cx="3849688" cy="6858000"/>
          </a:xfrm>
          <a:prstGeom prst="rect">
            <a:avLst/>
          </a:prstGeom>
        </p:spPr>
      </p:pic>
      <p:sp>
        <p:nvSpPr>
          <p:cNvPr id="16" name="Rectangle 15"/>
          <p:cNvSpPr/>
          <p:nvPr userDrawn="1"/>
        </p:nvSpPr>
        <p:spPr>
          <a:xfrm>
            <a:off x="0" y="1"/>
            <a:ext cx="12192000" cy="1521481"/>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fr-FR"/>
              <a:t>Modifiez le style du titre</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77E68ECE-59D7-452D-8595-BBB947F3BD2D}" type="slidenum">
              <a:rPr lang="en-US" smtClean="0">
                <a:solidFill>
                  <a:srgbClr val="FFFFFF"/>
                </a:solidFill>
              </a:rPr>
              <a:pPr/>
              <a:t>‹#›</a:t>
            </a:fld>
            <a:endParaRPr lang="en-US" dirty="0">
              <a:solidFill>
                <a:srgbClr val="FFFFFF"/>
              </a:solidFill>
            </a:endParaRPr>
          </a:p>
        </p:txBody>
      </p:sp>
      <p:sp>
        <p:nvSpPr>
          <p:cNvPr id="10" name="Text Placeholder 9"/>
          <p:cNvSpPr>
            <a:spLocks noGrp="1"/>
          </p:cNvSpPr>
          <p:nvPr>
            <p:ph type="body" sz="quarter" idx="12"/>
          </p:nvPr>
        </p:nvSpPr>
        <p:spPr>
          <a:xfrm>
            <a:off x="571021" y="1909234"/>
            <a:ext cx="9182580" cy="3964517"/>
          </a:xfrm>
        </p:spPr>
        <p:txBody>
          <a:bodyPr/>
          <a:lstStyle>
            <a:lvl1pPr>
              <a:lnSpc>
                <a:spcPct val="100000"/>
              </a:lnSpc>
              <a:defRPr>
                <a:solidFill>
                  <a:schemeClr val="accent5">
                    <a:lumMod val="60000"/>
                    <a:lumOff val="40000"/>
                  </a:schemeClr>
                </a:solidFill>
              </a:defRPr>
            </a:lvl1pPr>
            <a:lvl2pPr>
              <a:lnSpc>
                <a:spcPct val="100000"/>
              </a:lnSpc>
              <a:defRPr>
                <a:solidFill>
                  <a:schemeClr val="bg1"/>
                </a:solidFill>
              </a:defRPr>
            </a:lvl2pPr>
            <a:lvl3pPr>
              <a:lnSpc>
                <a:spcPct val="100000"/>
              </a:lnSpc>
              <a:defRPr>
                <a:solidFill>
                  <a:schemeClr val="bg1"/>
                </a:solidFill>
              </a:defRPr>
            </a:lvl3pPr>
            <a:lvl4pPr>
              <a:lnSpc>
                <a:spcPct val="100000"/>
              </a:lnSpc>
              <a:defRPr>
                <a:solidFill>
                  <a:schemeClr val="bg1"/>
                </a:solidFill>
              </a:defRPr>
            </a:lvl4pPr>
            <a:lvl5pPr>
              <a:lnSpc>
                <a:spcPct val="100000"/>
              </a:lnSpc>
              <a:defRPr>
                <a:solidFill>
                  <a:schemeClr val="bg1"/>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38432" y="6443296"/>
            <a:ext cx="658323" cy="188573"/>
          </a:xfrm>
          <a:prstGeom prst="rect">
            <a:avLst/>
          </a:prstGeom>
        </p:spPr>
      </p:pic>
    </p:spTree>
    <p:extLst>
      <p:ext uri="{BB962C8B-B14F-4D97-AF65-F5344CB8AC3E}">
        <p14:creationId xmlns:p14="http://schemas.microsoft.com/office/powerpoint/2010/main" val="14095652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263C162B-06E1-4F18-B3BD-7CCBDFE5BE66}" type="datetimeFigureOut">
              <a:rPr lang="en-CA" smtClean="0"/>
              <a:t>2020-05-04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6D171B4-61B9-4B84-AD95-62E7C86479BD}" type="slidenum">
              <a:rPr lang="en-CA" smtClean="0"/>
              <a:t>‹#›</a:t>
            </a:fld>
            <a:endParaRPr lang="en-CA"/>
          </a:p>
        </p:txBody>
      </p:sp>
    </p:spTree>
    <p:extLst>
      <p:ext uri="{BB962C8B-B14F-4D97-AF65-F5344CB8AC3E}">
        <p14:creationId xmlns:p14="http://schemas.microsoft.com/office/powerpoint/2010/main" val="3228489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picture - green">
    <p:bg>
      <p:bgPr>
        <a:solidFill>
          <a:schemeClr val="bg2"/>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47831" y="0"/>
            <a:ext cx="3849688" cy="6858000"/>
          </a:xfrm>
          <a:prstGeom prst="rect">
            <a:avLst/>
          </a:prstGeom>
        </p:spPr>
      </p:pic>
      <p:sp>
        <p:nvSpPr>
          <p:cNvPr id="16" name="Rectangle 15"/>
          <p:cNvSpPr/>
          <p:nvPr userDrawn="1"/>
        </p:nvSpPr>
        <p:spPr>
          <a:xfrm>
            <a:off x="0" y="1"/>
            <a:ext cx="12192000" cy="1521481"/>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fr-FR"/>
              <a:t>Modifiez le style du titre</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77E68ECE-59D7-452D-8595-BBB947F3BD2D}" type="slidenum">
              <a:rPr lang="en-US" smtClean="0">
                <a:solidFill>
                  <a:srgbClr val="FFFFFF"/>
                </a:solidFill>
              </a:rPr>
              <a:pPr/>
              <a:t>‹#›</a:t>
            </a:fld>
            <a:endParaRPr lang="en-US" dirty="0">
              <a:solidFill>
                <a:srgbClr val="FFFFFF"/>
              </a:solidFill>
            </a:endParaRPr>
          </a:p>
        </p:txBody>
      </p:sp>
      <p:sp>
        <p:nvSpPr>
          <p:cNvPr id="10" name="Text Placeholder 9"/>
          <p:cNvSpPr>
            <a:spLocks noGrp="1"/>
          </p:cNvSpPr>
          <p:nvPr>
            <p:ph type="body" sz="quarter" idx="12"/>
          </p:nvPr>
        </p:nvSpPr>
        <p:spPr>
          <a:xfrm>
            <a:off x="571021" y="1909234"/>
            <a:ext cx="7499092" cy="3964517"/>
          </a:xfrm>
        </p:spPr>
        <p:txBody>
          <a:bodyPr/>
          <a:lstStyle>
            <a:lvl1pPr>
              <a:lnSpc>
                <a:spcPct val="100000"/>
              </a:lnSpc>
              <a:defRPr>
                <a:solidFill>
                  <a:schemeClr val="accent5">
                    <a:lumMod val="60000"/>
                    <a:lumOff val="40000"/>
                  </a:schemeClr>
                </a:solidFill>
              </a:defRPr>
            </a:lvl1pPr>
            <a:lvl2pPr>
              <a:lnSpc>
                <a:spcPct val="100000"/>
              </a:lnSpc>
              <a:defRPr>
                <a:solidFill>
                  <a:schemeClr val="bg1"/>
                </a:solidFill>
              </a:defRPr>
            </a:lvl2pPr>
            <a:lvl3pPr>
              <a:lnSpc>
                <a:spcPct val="100000"/>
              </a:lnSpc>
              <a:defRPr>
                <a:solidFill>
                  <a:schemeClr val="bg1"/>
                </a:solidFill>
              </a:defRPr>
            </a:lvl3pPr>
            <a:lvl4pPr>
              <a:lnSpc>
                <a:spcPct val="100000"/>
              </a:lnSpc>
              <a:defRPr>
                <a:solidFill>
                  <a:schemeClr val="bg1"/>
                </a:solidFill>
              </a:defRPr>
            </a:lvl4pPr>
            <a:lvl5pPr>
              <a:lnSpc>
                <a:spcPct val="100000"/>
              </a:lnSpc>
              <a:defRPr>
                <a:solidFill>
                  <a:schemeClr val="bg1"/>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Picture Placeholder 10"/>
          <p:cNvSpPr>
            <a:spLocks noGrp="1" noChangeAspect="1"/>
          </p:cNvSpPr>
          <p:nvPr>
            <p:ph type="pic" sz="quarter" idx="13"/>
          </p:nvPr>
        </p:nvSpPr>
        <p:spPr>
          <a:xfrm>
            <a:off x="8248913" y="2188001"/>
            <a:ext cx="3413760" cy="3413760"/>
          </a:xfrm>
          <a:prstGeom prst="ellipse">
            <a:avLst/>
          </a:prstGeom>
        </p:spPr>
        <p:txBody>
          <a:bodyPr anchor="ctr">
            <a:normAutofit/>
          </a:bodyPr>
          <a:lstStyle>
            <a:lvl1pPr algn="ctr">
              <a:defRPr sz="1600">
                <a:solidFill>
                  <a:schemeClr val="bg1">
                    <a:lumMod val="75000"/>
                  </a:schemeClr>
                </a:solidFill>
              </a:defRPr>
            </a:lvl1pPr>
          </a:lstStyle>
          <a:p>
            <a:r>
              <a:rPr lang="fr-FR"/>
              <a:t>Cliquez sur l'icône pour ajouter une image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38432" y="6443296"/>
            <a:ext cx="658323" cy="188573"/>
          </a:xfrm>
          <a:prstGeom prst="rect">
            <a:avLst/>
          </a:prstGeom>
        </p:spPr>
      </p:pic>
    </p:spTree>
    <p:extLst>
      <p:ext uri="{BB962C8B-B14F-4D97-AF65-F5344CB8AC3E}">
        <p14:creationId xmlns:p14="http://schemas.microsoft.com/office/powerpoint/2010/main" val="16313262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no curved lines - green">
    <p:bg>
      <p:bgPr>
        <a:solidFill>
          <a:schemeClr val="bg2"/>
        </a:solidFill>
        <a:effectLst/>
      </p:bgPr>
    </p:bg>
    <p:spTree>
      <p:nvGrpSpPr>
        <p:cNvPr id="1" name=""/>
        <p:cNvGrpSpPr/>
        <p:nvPr/>
      </p:nvGrpSpPr>
      <p:grpSpPr>
        <a:xfrm>
          <a:off x="0" y="0"/>
          <a:ext cx="0" cy="0"/>
          <a:chOff x="0" y="0"/>
          <a:chExt cx="0" cy="0"/>
        </a:xfrm>
      </p:grpSpPr>
      <p:sp>
        <p:nvSpPr>
          <p:cNvPr id="17" name="Rectangle 16"/>
          <p:cNvSpPr/>
          <p:nvPr userDrawn="1"/>
        </p:nvSpPr>
        <p:spPr>
          <a:xfrm>
            <a:off x="0" y="1"/>
            <a:ext cx="12192000" cy="1521481"/>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2" name="Title 1"/>
          <p:cNvSpPr>
            <a:spLocks noGrp="1"/>
          </p:cNvSpPr>
          <p:nvPr>
            <p:ph type="title"/>
          </p:nvPr>
        </p:nvSpPr>
        <p:spPr>
          <a:xfrm>
            <a:off x="568328" y="341812"/>
            <a:ext cx="10922209" cy="1004585"/>
          </a:xfrm>
        </p:spPr>
        <p:txBody>
          <a:bodyPr/>
          <a:lstStyle>
            <a:lvl1pPr>
              <a:defRPr>
                <a:solidFill>
                  <a:schemeClr val="bg1"/>
                </a:solidFill>
              </a:defRPr>
            </a:lvl1pPr>
          </a:lstStyle>
          <a:p>
            <a:r>
              <a:rPr lang="fr-FR"/>
              <a:t>Modifiez le style du titre</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77E68ECE-59D7-452D-8595-BBB947F3BD2D}" type="slidenum">
              <a:rPr lang="en-US" smtClean="0">
                <a:solidFill>
                  <a:srgbClr val="FFFFFF"/>
                </a:solidFill>
              </a:rPr>
              <a:pPr/>
              <a:t>‹#›</a:t>
            </a:fld>
            <a:endParaRPr lang="en-US" dirty="0">
              <a:solidFill>
                <a:srgbClr val="FFFFFF"/>
              </a:solidFill>
            </a:endParaRPr>
          </a:p>
        </p:txBody>
      </p:sp>
      <p:sp>
        <p:nvSpPr>
          <p:cNvPr id="10" name="Text Placeholder 9"/>
          <p:cNvSpPr>
            <a:spLocks noGrp="1"/>
          </p:cNvSpPr>
          <p:nvPr>
            <p:ph type="body" sz="quarter" idx="12"/>
          </p:nvPr>
        </p:nvSpPr>
        <p:spPr>
          <a:xfrm>
            <a:off x="571020" y="1909234"/>
            <a:ext cx="10914549" cy="3964517"/>
          </a:xfrm>
        </p:spPr>
        <p:txBody>
          <a:bodyPr/>
          <a:lstStyle>
            <a:lvl1pPr>
              <a:defRPr>
                <a:solidFill>
                  <a:schemeClr val="accent5">
                    <a:lumMod val="60000"/>
                    <a:lumOff val="40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38432" y="6443296"/>
            <a:ext cx="658323" cy="188573"/>
          </a:xfrm>
          <a:prstGeom prst="rect">
            <a:avLst/>
          </a:prstGeom>
        </p:spPr>
      </p:pic>
    </p:spTree>
    <p:extLst>
      <p:ext uri="{BB962C8B-B14F-4D97-AF65-F5344CB8AC3E}">
        <p14:creationId xmlns:p14="http://schemas.microsoft.com/office/powerpoint/2010/main" val="369455892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 green">
    <p:bg>
      <p:bgPr>
        <a:solidFill>
          <a:schemeClr val="bg2"/>
        </a:solidFill>
        <a:effectLst/>
      </p:bgPr>
    </p:bg>
    <p:spTree>
      <p:nvGrpSpPr>
        <p:cNvPr id="1" name=""/>
        <p:cNvGrpSpPr/>
        <p:nvPr/>
      </p:nvGrpSpPr>
      <p:grpSpPr>
        <a:xfrm>
          <a:off x="0" y="0"/>
          <a:ext cx="0" cy="0"/>
          <a:chOff x="0" y="0"/>
          <a:chExt cx="0" cy="0"/>
        </a:xfrm>
      </p:grpSpPr>
      <p:sp>
        <p:nvSpPr>
          <p:cNvPr id="14" name="Rectangle 13"/>
          <p:cNvSpPr/>
          <p:nvPr userDrawn="1"/>
        </p:nvSpPr>
        <p:spPr>
          <a:xfrm>
            <a:off x="0" y="-18473"/>
            <a:ext cx="12192000" cy="1521481"/>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2" name="Title 1"/>
          <p:cNvSpPr>
            <a:spLocks noGrp="1"/>
          </p:cNvSpPr>
          <p:nvPr>
            <p:ph type="title"/>
          </p:nvPr>
        </p:nvSpPr>
        <p:spPr>
          <a:xfrm>
            <a:off x="568328" y="341812"/>
            <a:ext cx="10917241" cy="1004585"/>
          </a:xfrm>
        </p:spPr>
        <p:txBody>
          <a:bodyPr/>
          <a:lstStyle>
            <a:lvl1pPr>
              <a:defRPr>
                <a:solidFill>
                  <a:schemeClr val="bg1"/>
                </a:solidFill>
              </a:defRPr>
            </a:lvl1pPr>
          </a:lstStyle>
          <a:p>
            <a:r>
              <a:rPr lang="fr-FR"/>
              <a:t>Modifiez le style du titre</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77E68ECE-59D7-452D-8595-BBB947F3BD2D}" type="slidenum">
              <a:rPr lang="en-US" smtClean="0">
                <a:solidFill>
                  <a:srgbClr val="FFFFFF"/>
                </a:solidFill>
              </a:rPr>
              <a:pPr/>
              <a:t>‹#›</a:t>
            </a:fld>
            <a:endParaRPr lang="en-US" dirty="0">
              <a:solidFill>
                <a:srgbClr val="FFFFFF"/>
              </a:solidFill>
            </a:endParaRPr>
          </a:p>
        </p:txBody>
      </p:sp>
      <p:sp>
        <p:nvSpPr>
          <p:cNvPr id="6" name="Picture Placeholder 5"/>
          <p:cNvSpPr>
            <a:spLocks noGrp="1"/>
          </p:cNvSpPr>
          <p:nvPr>
            <p:ph type="pic" sz="quarter" idx="12"/>
          </p:nvPr>
        </p:nvSpPr>
        <p:spPr>
          <a:xfrm>
            <a:off x="567267" y="1909233"/>
            <a:ext cx="10918303" cy="4082648"/>
          </a:xfrm>
        </p:spPr>
        <p:txBody>
          <a:bodyPr anchor="ctr"/>
          <a:lstStyle>
            <a:lvl1pPr algn="ctr">
              <a:defRPr>
                <a:solidFill>
                  <a:schemeClr val="bg1">
                    <a:lumMod val="75000"/>
                  </a:schemeClr>
                </a:solidFill>
              </a:defRPr>
            </a:lvl1pPr>
          </a:lstStyle>
          <a:p>
            <a:r>
              <a:rPr lang="fr-FR"/>
              <a:t>Cliquez sur l'icône pour ajouter une image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38432" y="6443296"/>
            <a:ext cx="658323" cy="188573"/>
          </a:xfrm>
          <a:prstGeom prst="rect">
            <a:avLst/>
          </a:prstGeom>
        </p:spPr>
      </p:pic>
    </p:spTree>
    <p:extLst>
      <p:ext uri="{BB962C8B-B14F-4D97-AF65-F5344CB8AC3E}">
        <p14:creationId xmlns:p14="http://schemas.microsoft.com/office/powerpoint/2010/main" val="257277242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 gree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12192000" cy="6858000"/>
          </a:xfrm>
        </p:spPr>
        <p:txBody>
          <a:bodyPr anchor="ctr">
            <a:normAutofit/>
          </a:bodyPr>
          <a:lstStyle>
            <a:lvl1pPr marL="0" indent="0" algn="ctr">
              <a:buNone/>
              <a:defRPr sz="1867">
                <a:solidFill>
                  <a:schemeClr val="accent5">
                    <a:lumMod val="60000"/>
                    <a:lumOff val="40000"/>
                  </a:schemeClr>
                </a:solidFill>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fr-FR"/>
              <a:t>Cliquez sur l'icône pour ajouter une image</a:t>
            </a:r>
            <a:endParaRPr lang="en-US" dirty="0"/>
          </a:p>
        </p:txBody>
      </p:sp>
      <p:sp>
        <p:nvSpPr>
          <p:cNvPr id="2" name="Title 1"/>
          <p:cNvSpPr>
            <a:spLocks noGrp="1"/>
          </p:cNvSpPr>
          <p:nvPr>
            <p:ph type="title" hasCustomPrompt="1"/>
          </p:nvPr>
        </p:nvSpPr>
        <p:spPr>
          <a:xfrm>
            <a:off x="1166746" y="1560577"/>
            <a:ext cx="2704663" cy="3533804"/>
          </a:xfrm>
        </p:spPr>
        <p:txBody>
          <a:bodyPr anchor="ctr">
            <a:normAutofit/>
          </a:bodyPr>
          <a:lstStyle>
            <a:lvl1pPr algn="l">
              <a:defRPr sz="2667" b="1">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735AFF2F-A477-40DD-9D5D-27D2519027E7}" type="slidenum">
              <a:rPr lang="en-US" smtClean="0">
                <a:solidFill>
                  <a:srgbClr val="FFFFFF"/>
                </a:solidFill>
              </a:rPr>
              <a:pPr/>
              <a:t>‹#›</a:t>
            </a:fld>
            <a:endParaRPr lang="en-US" dirty="0">
              <a:solidFill>
                <a:srgbClr val="FFFFFF"/>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38432" y="6443296"/>
            <a:ext cx="658323" cy="188573"/>
          </a:xfrm>
          <a:prstGeom prst="rect">
            <a:avLst/>
          </a:prstGeom>
        </p:spPr>
      </p:pic>
    </p:spTree>
    <p:extLst>
      <p:ext uri="{BB962C8B-B14F-4D97-AF65-F5344CB8AC3E}">
        <p14:creationId xmlns:p14="http://schemas.microsoft.com/office/powerpoint/2010/main" val="174112227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 green ">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12192000" cy="6858000"/>
          </a:xfrm>
        </p:spPr>
        <p:txBody>
          <a:bodyPr anchor="ctr">
            <a:normAutofit/>
          </a:bodyPr>
          <a:lstStyle>
            <a:lvl1pPr marL="0" indent="0" algn="ctr">
              <a:buNone/>
              <a:defRPr sz="1867">
                <a:solidFill>
                  <a:schemeClr val="bg1">
                    <a:lumMod val="75000"/>
                  </a:schemeClr>
                </a:solidFill>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fr-FR"/>
              <a:t>Cliquez sur l'icône pour ajouter une image</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735AFF2F-A477-40DD-9D5D-27D2519027E7}" type="slidenum">
              <a:rPr lang="en-US" smtClean="0">
                <a:solidFill>
                  <a:srgbClr val="FFFFFF"/>
                </a:solidFill>
              </a:rPr>
              <a:pPr/>
              <a:t>‹#›</a:t>
            </a:fld>
            <a:endParaRPr lang="en-US" dirty="0">
              <a:solidFill>
                <a:srgbClr val="FFFFFF"/>
              </a:soli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38432" y="6443296"/>
            <a:ext cx="658323" cy="188573"/>
          </a:xfrm>
          <a:prstGeom prst="rect">
            <a:avLst/>
          </a:prstGeom>
        </p:spPr>
      </p:pic>
    </p:spTree>
    <p:extLst>
      <p:ext uri="{BB962C8B-B14F-4D97-AF65-F5344CB8AC3E}">
        <p14:creationId xmlns:p14="http://schemas.microsoft.com/office/powerpoint/2010/main" val="36831275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 green ">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1"/>
                </a:solidFill>
              </a:defRPr>
            </a:lvl1pPr>
          </a:lstStyle>
          <a:p>
            <a:fld id="{77E68ECE-59D7-452D-8595-BBB947F3BD2D}" type="slidenum">
              <a:rPr lang="en-US" smtClean="0">
                <a:solidFill>
                  <a:srgbClr val="FFFFFF"/>
                </a:solidFill>
              </a:rPr>
              <a:pPr/>
              <a:t>‹#›</a:t>
            </a:fld>
            <a:endParaRPr lang="en-US" dirty="0">
              <a:solidFill>
                <a:srgbClr val="FFFFFF"/>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38432" y="6443296"/>
            <a:ext cx="658323" cy="188573"/>
          </a:xfrm>
          <a:prstGeom prst="rect">
            <a:avLst/>
          </a:prstGeom>
        </p:spPr>
      </p:pic>
    </p:spTree>
    <p:extLst>
      <p:ext uri="{BB962C8B-B14F-4D97-AF65-F5344CB8AC3E}">
        <p14:creationId xmlns:p14="http://schemas.microsoft.com/office/powerpoint/2010/main" val="22939635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77E68ECE-59D7-452D-8595-BBB947F3BD2D}" type="slidenum">
              <a:rPr lang="en-US" smtClean="0">
                <a:solidFill>
                  <a:srgbClr val="004411"/>
                </a:solidFill>
              </a:rPr>
              <a:pPr/>
              <a:t>‹#›</a:t>
            </a:fld>
            <a:endParaRPr lang="en-US" dirty="0">
              <a:solidFill>
                <a:srgbClr val="004411"/>
              </a:solidFill>
            </a:endParaRPr>
          </a:p>
        </p:txBody>
      </p:sp>
      <p:sp>
        <p:nvSpPr>
          <p:cNvPr id="3" name="Media Placeholder 2"/>
          <p:cNvSpPr>
            <a:spLocks noGrp="1"/>
          </p:cNvSpPr>
          <p:nvPr>
            <p:ph type="media" sz="quarter" idx="12"/>
          </p:nvPr>
        </p:nvSpPr>
        <p:spPr>
          <a:xfrm>
            <a:off x="0" y="0"/>
            <a:ext cx="12192000" cy="6858000"/>
          </a:xfrm>
        </p:spPr>
        <p:txBody>
          <a:bodyPr anchor="ctr"/>
          <a:lstStyle>
            <a:lvl1pPr algn="ctr">
              <a:defRPr>
                <a:solidFill>
                  <a:schemeClr val="accent5">
                    <a:lumMod val="60000"/>
                    <a:lumOff val="40000"/>
                  </a:schemeClr>
                </a:solidFill>
              </a:defRPr>
            </a:lvl1pPr>
          </a:lstStyle>
          <a:p>
            <a:r>
              <a:rPr lang="fr-FR"/>
              <a:t>Cliquez sur l'icône pour ajouter l'élément multimédia</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38432" y="6443296"/>
            <a:ext cx="658323" cy="188573"/>
          </a:xfrm>
          <a:prstGeom prst="rect">
            <a:avLst/>
          </a:prstGeom>
        </p:spPr>
      </p:pic>
    </p:spTree>
    <p:extLst>
      <p:ext uri="{BB962C8B-B14F-4D97-AF65-F5344CB8AC3E}">
        <p14:creationId xmlns:p14="http://schemas.microsoft.com/office/powerpoint/2010/main" val="31861287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75159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End - green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67267" y="2274849"/>
            <a:ext cx="7523788" cy="1470025"/>
          </a:xfrm>
        </p:spPr>
        <p:txBody>
          <a:bodyPr lIns="0" tIns="0" rIns="0" bIns="0" anchor="b">
            <a:noAutofit/>
          </a:bodyPr>
          <a:lstStyle>
            <a:lvl1pPr algn="l">
              <a:defRPr sz="53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67267" y="3886200"/>
            <a:ext cx="6905791" cy="1752600"/>
          </a:xfrm>
        </p:spPr>
        <p:txBody>
          <a:bodyPr lIns="0" tIns="0" rIns="0" bIns="0">
            <a:noAutofit/>
          </a:bodyPr>
          <a:lstStyle>
            <a:lvl1pPr marL="0" indent="0" algn="l">
              <a:buNone/>
              <a:defRPr sz="1867" b="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fr-FR"/>
              <a:t>Modifiez le style des sous-titres du masque</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67266" y="252797"/>
            <a:ext cx="1255836" cy="199792"/>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9383242" y="336763"/>
            <a:ext cx="1293173" cy="115468"/>
          </a:xfrm>
          <a:prstGeom prst="rect">
            <a:avLst/>
          </a:prstGeom>
        </p:spPr>
      </p:pic>
      <p:pic>
        <p:nvPicPr>
          <p:cNvPr id="8" name="Picture 7">
            <a:hlinkClick r:id="rId5"/>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364449" y="284229"/>
            <a:ext cx="217112" cy="209329"/>
          </a:xfrm>
          <a:prstGeom prst="rect">
            <a:avLst/>
          </a:prstGeom>
        </p:spPr>
      </p:pic>
      <p:pic>
        <p:nvPicPr>
          <p:cNvPr id="9" name="Picture 8">
            <a:hlinkClick r:id="rId7"/>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1085340" y="284229"/>
            <a:ext cx="217112" cy="209329"/>
          </a:xfrm>
          <a:prstGeom prst="rect">
            <a:avLst/>
          </a:prstGeom>
        </p:spPr>
      </p:pic>
      <p:pic>
        <p:nvPicPr>
          <p:cNvPr id="10" name="Picture 9">
            <a:hlinkClick r:id="rId9"/>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805761" y="284229"/>
            <a:ext cx="217583" cy="209329"/>
          </a:xfrm>
          <a:prstGeom prst="rect">
            <a:avLst/>
          </a:prstGeom>
        </p:spPr>
      </p:pic>
    </p:spTree>
    <p:extLst>
      <p:ext uri="{BB962C8B-B14F-4D97-AF65-F5344CB8AC3E}">
        <p14:creationId xmlns:p14="http://schemas.microsoft.com/office/powerpoint/2010/main" val="428821259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63C162B-06E1-4F18-B3BD-7CCBDFE5BE66}" type="datetimeFigureOut">
              <a:rPr lang="en-CA" smtClean="0"/>
              <a:t>2020-05-04</a:t>
            </a:fld>
            <a:endParaRPr lang="en-CA"/>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p:cNvSpPr>
            <a:spLocks noGrp="1"/>
          </p:cNvSpPr>
          <p:nvPr>
            <p:ph type="sldNum" sz="quarter" idx="12"/>
          </p:nvPr>
        </p:nvSpPr>
        <p:spPr/>
        <p:txBody>
          <a:bodyPr/>
          <a:lstStyle/>
          <a:p>
            <a:fld id="{86D171B4-61B9-4B84-AD95-62E7C86479BD}" type="slidenum">
              <a:rPr lang="en-CA" smtClean="0"/>
              <a:t>‹#›</a:t>
            </a:fld>
            <a:endParaRPr lang="en-CA"/>
          </a:p>
        </p:txBody>
      </p:sp>
    </p:spTree>
    <p:extLst>
      <p:ext uri="{BB962C8B-B14F-4D97-AF65-F5344CB8AC3E}">
        <p14:creationId xmlns:p14="http://schemas.microsoft.com/office/powerpoint/2010/main" val="2836204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3C162B-06E1-4F18-B3BD-7CCBDFE5BE66}" type="datetimeFigureOut">
              <a:rPr lang="en-CA" smtClean="0"/>
              <a:t>2020-05-04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6D171B4-61B9-4B84-AD95-62E7C86479BD}" type="slidenum">
              <a:rPr lang="en-CA" smtClean="0"/>
              <a:t>‹#›</a:t>
            </a:fld>
            <a:endParaRPr lang="en-CA"/>
          </a:p>
        </p:txBody>
      </p:sp>
    </p:spTree>
    <p:extLst>
      <p:ext uri="{BB962C8B-B14F-4D97-AF65-F5344CB8AC3E}">
        <p14:creationId xmlns:p14="http://schemas.microsoft.com/office/powerpoint/2010/main" val="2829216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263C162B-06E1-4F18-B3BD-7CCBDFE5BE66}" type="datetimeFigureOut">
              <a:rPr lang="en-CA" smtClean="0"/>
              <a:t>2020-05-04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6D171B4-61B9-4B84-AD95-62E7C86479BD}" type="slidenum">
              <a:rPr lang="en-CA" smtClean="0"/>
              <a:t>‹#›</a:t>
            </a:fld>
            <a:endParaRPr lang="en-CA"/>
          </a:p>
        </p:txBody>
      </p:sp>
    </p:spTree>
    <p:extLst>
      <p:ext uri="{BB962C8B-B14F-4D97-AF65-F5344CB8AC3E}">
        <p14:creationId xmlns:p14="http://schemas.microsoft.com/office/powerpoint/2010/main" val="3657986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263C162B-06E1-4F18-B3BD-7CCBDFE5BE66}" type="datetimeFigureOut">
              <a:rPr lang="en-CA" smtClean="0"/>
              <a:t>2020-05-04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86D171B4-61B9-4B84-AD95-62E7C86479BD}" type="slidenum">
              <a:rPr lang="en-CA" smtClean="0"/>
              <a:t>‹#›</a:t>
            </a:fld>
            <a:endParaRPr lang="en-CA"/>
          </a:p>
        </p:txBody>
      </p:sp>
    </p:spTree>
    <p:extLst>
      <p:ext uri="{BB962C8B-B14F-4D97-AF65-F5344CB8AC3E}">
        <p14:creationId xmlns:p14="http://schemas.microsoft.com/office/powerpoint/2010/main" val="2776377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263C162B-06E1-4F18-B3BD-7CCBDFE5BE66}" type="datetimeFigureOut">
              <a:rPr lang="en-CA" smtClean="0"/>
              <a:t>2020-05-04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86D171B4-61B9-4B84-AD95-62E7C86479BD}" type="slidenum">
              <a:rPr lang="en-CA" smtClean="0"/>
              <a:t>‹#›</a:t>
            </a:fld>
            <a:endParaRPr lang="en-CA"/>
          </a:p>
        </p:txBody>
      </p:sp>
    </p:spTree>
    <p:extLst>
      <p:ext uri="{BB962C8B-B14F-4D97-AF65-F5344CB8AC3E}">
        <p14:creationId xmlns:p14="http://schemas.microsoft.com/office/powerpoint/2010/main" val="2145756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3C162B-06E1-4F18-B3BD-7CCBDFE5BE66}" type="datetimeFigureOut">
              <a:rPr lang="en-CA" smtClean="0"/>
              <a:t>2020-05-04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86D171B4-61B9-4B84-AD95-62E7C86479BD}" type="slidenum">
              <a:rPr lang="en-CA" smtClean="0"/>
              <a:t>‹#›</a:t>
            </a:fld>
            <a:endParaRPr lang="en-CA"/>
          </a:p>
        </p:txBody>
      </p:sp>
    </p:spTree>
    <p:extLst>
      <p:ext uri="{BB962C8B-B14F-4D97-AF65-F5344CB8AC3E}">
        <p14:creationId xmlns:p14="http://schemas.microsoft.com/office/powerpoint/2010/main" val="387641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3C162B-06E1-4F18-B3BD-7CCBDFE5BE66}" type="datetimeFigureOut">
              <a:rPr lang="en-CA" smtClean="0"/>
              <a:t>2020-05-04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6D171B4-61B9-4B84-AD95-62E7C86479BD}" type="slidenum">
              <a:rPr lang="en-CA" smtClean="0"/>
              <a:t>‹#›</a:t>
            </a:fld>
            <a:endParaRPr lang="en-CA"/>
          </a:p>
        </p:txBody>
      </p:sp>
    </p:spTree>
    <p:extLst>
      <p:ext uri="{BB962C8B-B14F-4D97-AF65-F5344CB8AC3E}">
        <p14:creationId xmlns:p14="http://schemas.microsoft.com/office/powerpoint/2010/main" val="1020707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3C162B-06E1-4F18-B3BD-7CCBDFE5BE66}" type="datetimeFigureOut">
              <a:rPr lang="en-CA" smtClean="0"/>
              <a:t>2020-05-04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6D171B4-61B9-4B84-AD95-62E7C86479BD}" type="slidenum">
              <a:rPr lang="en-CA" smtClean="0"/>
              <a:t>‹#›</a:t>
            </a:fld>
            <a:endParaRPr lang="en-CA"/>
          </a:p>
        </p:txBody>
      </p:sp>
    </p:spTree>
    <p:extLst>
      <p:ext uri="{BB962C8B-B14F-4D97-AF65-F5344CB8AC3E}">
        <p14:creationId xmlns:p14="http://schemas.microsoft.com/office/powerpoint/2010/main" val="2625141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3C162B-06E1-4F18-B3BD-7CCBDFE5BE66}" type="datetimeFigureOut">
              <a:rPr lang="en-CA" smtClean="0"/>
              <a:t>2020-05-04</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D171B4-61B9-4B84-AD95-62E7C86479BD}" type="slidenum">
              <a:rPr lang="en-CA" smtClean="0"/>
              <a:t>‹#›</a:t>
            </a:fld>
            <a:endParaRPr lang="en-CA"/>
          </a:p>
        </p:txBody>
      </p:sp>
    </p:spTree>
    <p:extLst>
      <p:ext uri="{BB962C8B-B14F-4D97-AF65-F5344CB8AC3E}">
        <p14:creationId xmlns:p14="http://schemas.microsoft.com/office/powerpoint/2010/main" val="4152533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328" y="341812"/>
            <a:ext cx="9189024" cy="1004585"/>
          </a:xfrm>
          <a:prstGeom prst="rect">
            <a:avLst/>
          </a:prstGeom>
        </p:spPr>
        <p:txBody>
          <a:bodyPr vert="horz" lIns="0" tIns="0" rIns="0" bIns="0" rtlCol="0" anchor="b">
            <a:noAutofit/>
          </a:bodyPr>
          <a:lstStyle/>
          <a:p>
            <a:r>
              <a:rPr lang="fr-FR"/>
              <a:t>Modifiez le style du titre</a:t>
            </a:r>
            <a:endParaRPr lang="en-US" dirty="0"/>
          </a:p>
        </p:txBody>
      </p:sp>
      <p:sp>
        <p:nvSpPr>
          <p:cNvPr id="3" name="Text Placeholder 2"/>
          <p:cNvSpPr>
            <a:spLocks noGrp="1"/>
          </p:cNvSpPr>
          <p:nvPr>
            <p:ph type="body" idx="1"/>
          </p:nvPr>
        </p:nvSpPr>
        <p:spPr>
          <a:xfrm>
            <a:off x="568328" y="1909234"/>
            <a:ext cx="9189024" cy="4216929"/>
          </a:xfrm>
          <a:prstGeom prst="rect">
            <a:avLst/>
          </a:prstGeom>
        </p:spPr>
        <p:txBody>
          <a:bodyPr vert="horz" lIns="0" tIns="0" rIns="0" bIns="0" rtlCol="0">
            <a:no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Slide Number Placeholder 5"/>
          <p:cNvSpPr>
            <a:spLocks noGrp="1"/>
          </p:cNvSpPr>
          <p:nvPr>
            <p:ph type="sldNum" sz="quarter" idx="4"/>
          </p:nvPr>
        </p:nvSpPr>
        <p:spPr>
          <a:xfrm>
            <a:off x="11582400" y="6356351"/>
            <a:ext cx="609600" cy="365125"/>
          </a:xfrm>
          <a:prstGeom prst="rect">
            <a:avLst/>
          </a:prstGeom>
        </p:spPr>
        <p:txBody>
          <a:bodyPr vert="horz" lIns="91440" tIns="45720" rIns="91440" bIns="45720" rtlCol="0" anchor="ctr"/>
          <a:lstStyle>
            <a:lvl1pPr algn="l">
              <a:defRPr sz="1200">
                <a:solidFill>
                  <a:schemeClr val="bg2"/>
                </a:solidFill>
                <a:latin typeface="Arial" panose="020B0604020202020204" pitchFamily="34" charset="0"/>
                <a:cs typeface="Arial" panose="020B0604020202020204" pitchFamily="34" charset="0"/>
              </a:defRPr>
            </a:lvl1pPr>
          </a:lstStyle>
          <a:p>
            <a:fld id="{77E68ECE-59D7-452D-8595-BBB947F3BD2D}" type="slidenum">
              <a:rPr lang="en-US" smtClean="0">
                <a:solidFill>
                  <a:srgbClr val="004411"/>
                </a:solidFill>
              </a:rPr>
              <a:pPr/>
              <a:t>‹#›</a:t>
            </a:fld>
            <a:endParaRPr lang="en-US" dirty="0">
              <a:solidFill>
                <a:srgbClr val="004411"/>
              </a:solidFill>
            </a:endParaRPr>
          </a:p>
        </p:txBody>
      </p:sp>
    </p:spTree>
    <p:extLst>
      <p:ext uri="{BB962C8B-B14F-4D97-AF65-F5344CB8AC3E}">
        <p14:creationId xmlns:p14="http://schemas.microsoft.com/office/powerpoint/2010/main" val="25302314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9" r:id="rId17"/>
  </p:sldLayoutIdLst>
  <p:transition>
    <p:fade/>
  </p:transition>
  <p:hf hdr="0" ftr="0" dt="0"/>
  <p:txStyles>
    <p:title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p:titleStyle>
    <p:bodyStyle>
      <a:lvl1pPr marL="0" indent="0" algn="l" defTabSz="1219170" rtl="0" eaLnBrk="1" latinLnBrk="0" hangingPunct="1">
        <a:lnSpc>
          <a:spcPct val="100000"/>
        </a:lnSpc>
        <a:spcBef>
          <a:spcPts val="1600"/>
        </a:spcBef>
        <a:spcAft>
          <a:spcPts val="800"/>
        </a:spcAft>
        <a:buFont typeface="Arial" panose="020B0604020202020204" pitchFamily="34" charset="0"/>
        <a:buNone/>
        <a:defRPr sz="2267" b="1" kern="1200">
          <a:solidFill>
            <a:schemeClr val="accent5"/>
          </a:solidFill>
          <a:latin typeface="Arial" panose="020B0604020202020204" pitchFamily="34" charset="0"/>
          <a:ea typeface="+mn-ea"/>
          <a:cs typeface="Arial" panose="020B0604020202020204" pitchFamily="34" charset="0"/>
        </a:defRPr>
      </a:lvl1pPr>
      <a:lvl2pPr marL="0" indent="0" algn="l" defTabSz="1219170" rtl="0" eaLnBrk="1" latinLnBrk="0" hangingPunct="1">
        <a:lnSpc>
          <a:spcPct val="100000"/>
        </a:lnSpc>
        <a:spcBef>
          <a:spcPts val="800"/>
        </a:spcBef>
        <a:spcAft>
          <a:spcPts val="800"/>
        </a:spcAft>
        <a:buFont typeface="Arial" panose="020B0604020202020204" pitchFamily="34" charset="0"/>
        <a:buNone/>
        <a:defRPr sz="2267" kern="1200">
          <a:solidFill>
            <a:srgbClr val="3B495A"/>
          </a:solidFill>
          <a:latin typeface="Arial" panose="020B0604020202020204" pitchFamily="34" charset="0"/>
          <a:ea typeface="+mn-ea"/>
          <a:cs typeface="Arial" panose="020B0604020202020204" pitchFamily="34" charset="0"/>
        </a:defRPr>
      </a:lvl2pPr>
      <a:lvl3pPr marL="304792" indent="-304792" algn="l" defTabSz="1219170" rtl="0" eaLnBrk="1" latinLnBrk="0" hangingPunct="1">
        <a:lnSpc>
          <a:spcPct val="100000"/>
        </a:lnSpc>
        <a:spcBef>
          <a:spcPts val="800"/>
        </a:spcBef>
        <a:spcAft>
          <a:spcPts val="800"/>
        </a:spcAft>
        <a:buFont typeface="Arial" panose="020B0604020202020204" pitchFamily="34" charset="0"/>
        <a:buChar char="•"/>
        <a:defRPr sz="2267" kern="1200">
          <a:solidFill>
            <a:srgbClr val="3B495A"/>
          </a:solidFill>
          <a:latin typeface="Arial" panose="020B0604020202020204" pitchFamily="34" charset="0"/>
          <a:ea typeface="+mn-ea"/>
          <a:cs typeface="Arial" panose="020B0604020202020204" pitchFamily="34" charset="0"/>
        </a:defRPr>
      </a:lvl3pPr>
      <a:lvl4pPr marL="761981" indent="-304792" algn="l" defTabSz="1219170" rtl="0" eaLnBrk="1" latinLnBrk="0" hangingPunct="1">
        <a:lnSpc>
          <a:spcPct val="100000"/>
        </a:lnSpc>
        <a:spcBef>
          <a:spcPts val="800"/>
        </a:spcBef>
        <a:spcAft>
          <a:spcPts val="0"/>
        </a:spcAft>
        <a:buFont typeface="Arial" panose="020B0604020202020204" pitchFamily="34" charset="0"/>
        <a:buChar char="•"/>
        <a:defRPr sz="1867" kern="1200">
          <a:solidFill>
            <a:srgbClr val="3B495A"/>
          </a:solidFill>
          <a:latin typeface="Arial" panose="020B0604020202020204" pitchFamily="34" charset="0"/>
          <a:ea typeface="+mn-ea"/>
          <a:cs typeface="Arial" panose="020B0604020202020204" pitchFamily="34" charset="0"/>
        </a:defRPr>
      </a:lvl4pPr>
      <a:lvl5pPr marL="1369450" indent="-304792" algn="l" defTabSz="1219170" rtl="0" eaLnBrk="1" latinLnBrk="0" hangingPunct="1">
        <a:lnSpc>
          <a:spcPct val="100000"/>
        </a:lnSpc>
        <a:spcBef>
          <a:spcPts val="800"/>
        </a:spcBef>
        <a:spcAft>
          <a:spcPts val="0"/>
        </a:spcAft>
        <a:buFont typeface="Arial" panose="020B0604020202020204" pitchFamily="34" charset="0"/>
        <a:buChar char="•"/>
        <a:defRPr sz="1867" kern="1200">
          <a:solidFill>
            <a:srgbClr val="3B495A"/>
          </a:solidFill>
          <a:latin typeface="Arial" panose="020B0604020202020204" pitchFamily="34" charset="0"/>
          <a:ea typeface="+mn-ea"/>
          <a:cs typeface="Arial" panose="020B0604020202020204" pitchFamily="34" charset="0"/>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hyperlink" Target="https://redox.me/" TargetMode="External"/><Relationship Id="rId5" Type="http://schemas.openxmlformats.org/officeDocument/2006/relationships/image" Target="../media/image35.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7.xml"/><Relationship Id="rId4" Type="http://schemas.openxmlformats.org/officeDocument/2006/relationships/image" Target="../media/image44.jpeg"/></Relationships>
</file>

<file path=ppt/slides/_rels/slide1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29.png"/><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17.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9.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jpeg"/><Relationship Id="rId1" Type="http://schemas.openxmlformats.org/officeDocument/2006/relationships/slideLayout" Target="../slideLayouts/slideLayout17.xml"/><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8297191" y="1831058"/>
            <a:ext cx="3638135" cy="3846102"/>
          </a:xfrm>
          <a:prstGeom prst="roundRect">
            <a:avLst/>
          </a:prstGeom>
          <a:solidFill>
            <a:schemeClr val="bg1"/>
          </a:solidFill>
          <a:ln w="349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5" name="Title 1"/>
          <p:cNvSpPr txBox="1">
            <a:spLocks/>
          </p:cNvSpPr>
          <p:nvPr/>
        </p:nvSpPr>
        <p:spPr>
          <a:xfrm>
            <a:off x="358549" y="200785"/>
            <a:ext cx="10521515"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smtClean="0">
                <a:solidFill>
                  <a:srgbClr val="669933">
                    <a:lumMod val="50000"/>
                  </a:srgbClr>
                </a:solidFill>
              </a:rPr>
              <a:t>OER Catalysts for Acidic Media</a:t>
            </a:r>
            <a:endParaRPr lang="en-US" sz="3200" u="sng" dirty="0">
              <a:solidFill>
                <a:srgbClr val="669933">
                  <a:lumMod val="50000"/>
                </a:srgbClr>
              </a:solidFill>
            </a:endParaRPr>
          </a:p>
        </p:txBody>
      </p:sp>
      <p:sp>
        <p:nvSpPr>
          <p:cNvPr id="4" name="TextBox 3"/>
          <p:cNvSpPr txBox="1"/>
          <p:nvPr/>
        </p:nvSpPr>
        <p:spPr>
          <a:xfrm>
            <a:off x="358549" y="5394918"/>
            <a:ext cx="4296241" cy="1200329"/>
          </a:xfrm>
          <a:prstGeom prst="rect">
            <a:avLst/>
          </a:prstGeom>
          <a:noFill/>
        </p:spPr>
        <p:txBody>
          <a:bodyPr wrap="none" rtlCol="0">
            <a:spAutoFit/>
          </a:bodyPr>
          <a:lstStyle/>
          <a:p>
            <a:r>
              <a:rPr lang="en-CA" b="1" dirty="0" smtClean="0">
                <a:solidFill>
                  <a:srgbClr val="70AD47">
                    <a:lumMod val="50000"/>
                  </a:srgbClr>
                </a:solidFill>
              </a:rPr>
              <a:t>PEM </a:t>
            </a:r>
            <a:r>
              <a:rPr lang="en-CA" b="1" dirty="0" err="1" smtClean="0">
                <a:solidFill>
                  <a:srgbClr val="70AD47">
                    <a:lumMod val="50000"/>
                  </a:srgbClr>
                </a:solidFill>
              </a:rPr>
              <a:t>Electrolyzer</a:t>
            </a:r>
            <a:endParaRPr lang="en-CA" b="1" dirty="0" smtClean="0">
              <a:solidFill>
                <a:srgbClr val="70AD47">
                  <a:lumMod val="50000"/>
                </a:srgbClr>
              </a:solidFill>
            </a:endParaRPr>
          </a:p>
          <a:p>
            <a:endParaRPr lang="en-CA" b="1" dirty="0" smtClean="0">
              <a:solidFill>
                <a:srgbClr val="70AD47">
                  <a:lumMod val="50000"/>
                </a:srgbClr>
              </a:solidFill>
            </a:endParaRPr>
          </a:p>
          <a:p>
            <a:r>
              <a:rPr lang="en-CA" b="1" dirty="0" smtClean="0">
                <a:solidFill>
                  <a:srgbClr val="70AD47">
                    <a:lumMod val="50000"/>
                  </a:srgbClr>
                </a:solidFill>
              </a:rPr>
              <a:t>Low pH environment (pH ~0-2)</a:t>
            </a:r>
          </a:p>
          <a:p>
            <a:pPr marL="285750" indent="-285750">
              <a:buFont typeface="Wingdings" panose="05000000000000000000" pitchFamily="2" charset="2"/>
              <a:buChar char="Ø"/>
            </a:pPr>
            <a:r>
              <a:rPr lang="en-CA" b="1" dirty="0" smtClean="0">
                <a:solidFill>
                  <a:srgbClr val="70AD47">
                    <a:lumMod val="50000"/>
                  </a:srgbClr>
                </a:solidFill>
              </a:rPr>
              <a:t>Poor stability of many catalyst materials</a:t>
            </a:r>
          </a:p>
        </p:txBody>
      </p:sp>
      <p:pic>
        <p:nvPicPr>
          <p:cNvPr id="3074" name="Picture 2" descr="Image result for PEM water split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4788"/>
            <a:ext cx="4884147" cy="36654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8392506" y="2023398"/>
            <a:ext cx="3447504" cy="923330"/>
          </a:xfrm>
          <a:prstGeom prst="rect">
            <a:avLst/>
          </a:prstGeom>
          <a:noFill/>
        </p:spPr>
        <p:txBody>
          <a:bodyPr wrap="square" rtlCol="0">
            <a:spAutoFit/>
          </a:bodyPr>
          <a:lstStyle/>
          <a:p>
            <a:r>
              <a:rPr lang="en-CA" b="1" dirty="0" smtClean="0">
                <a:solidFill>
                  <a:srgbClr val="70AD47">
                    <a:lumMod val="50000"/>
                  </a:srgbClr>
                </a:solidFill>
              </a:rPr>
              <a:t>Historically, only Ru and </a:t>
            </a:r>
            <a:r>
              <a:rPr lang="en-CA" b="1" dirty="0" err="1" smtClean="0">
                <a:solidFill>
                  <a:srgbClr val="70AD47">
                    <a:lumMod val="50000"/>
                  </a:srgbClr>
                </a:solidFill>
              </a:rPr>
              <a:t>Ir</a:t>
            </a:r>
            <a:r>
              <a:rPr lang="en-CA" b="1" dirty="0" smtClean="0">
                <a:solidFill>
                  <a:srgbClr val="70AD47">
                    <a:lumMod val="50000"/>
                  </a:srgbClr>
                </a:solidFill>
              </a:rPr>
              <a:t>-based catalysts have exhibited acid-stability</a:t>
            </a:r>
          </a:p>
        </p:txBody>
      </p:sp>
      <p:sp>
        <p:nvSpPr>
          <p:cNvPr id="14" name="TextBox 13"/>
          <p:cNvSpPr txBox="1"/>
          <p:nvPr/>
        </p:nvSpPr>
        <p:spPr>
          <a:xfrm>
            <a:off x="8308285" y="4041907"/>
            <a:ext cx="3627041" cy="1200329"/>
          </a:xfrm>
          <a:prstGeom prst="rect">
            <a:avLst/>
          </a:prstGeom>
          <a:noFill/>
        </p:spPr>
        <p:txBody>
          <a:bodyPr wrap="square" rtlCol="0">
            <a:spAutoFit/>
          </a:bodyPr>
          <a:lstStyle/>
          <a:p>
            <a:r>
              <a:rPr lang="en-CA" b="1" dirty="0" smtClean="0">
                <a:solidFill>
                  <a:srgbClr val="70AD47">
                    <a:lumMod val="50000"/>
                  </a:srgbClr>
                </a:solidFill>
              </a:rPr>
              <a:t>Major need to explore non-noble metal acid stable catalysts that exhibit high catalytic activity</a:t>
            </a:r>
            <a:endParaRPr lang="en-CA" b="1" dirty="0">
              <a:solidFill>
                <a:srgbClr val="70AD47">
                  <a:lumMod val="50000"/>
                </a:srgbClr>
              </a:solidFill>
            </a:endParaRPr>
          </a:p>
        </p:txBody>
      </p:sp>
      <p:pic>
        <p:nvPicPr>
          <p:cNvPr id="1030" name="Picture 6" descr="Red X Mark in Circ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2505" y="3111972"/>
            <a:ext cx="345912" cy="3459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d X Mark in Circ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2505" y="3535659"/>
            <a:ext cx="345912" cy="34591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738417" y="3088552"/>
            <a:ext cx="1152880" cy="338554"/>
          </a:xfrm>
          <a:prstGeom prst="rect">
            <a:avLst/>
          </a:prstGeom>
        </p:spPr>
        <p:txBody>
          <a:bodyPr wrap="none">
            <a:spAutoFit/>
          </a:bodyPr>
          <a:lstStyle/>
          <a:p>
            <a:r>
              <a:rPr lang="en-CA" sz="1600" b="1" dirty="0">
                <a:solidFill>
                  <a:srgbClr val="70AD47">
                    <a:lumMod val="50000"/>
                  </a:srgbClr>
                </a:solidFill>
              </a:rPr>
              <a:t>High Cost</a:t>
            </a:r>
          </a:p>
        </p:txBody>
      </p:sp>
      <p:sp>
        <p:nvSpPr>
          <p:cNvPr id="8" name="Rectangle 7"/>
          <p:cNvSpPr/>
          <p:nvPr/>
        </p:nvSpPr>
        <p:spPr>
          <a:xfrm>
            <a:off x="8738417" y="3512239"/>
            <a:ext cx="1704313" cy="338554"/>
          </a:xfrm>
          <a:prstGeom prst="rect">
            <a:avLst/>
          </a:prstGeom>
        </p:spPr>
        <p:txBody>
          <a:bodyPr wrap="none">
            <a:spAutoFit/>
          </a:bodyPr>
          <a:lstStyle/>
          <a:p>
            <a:r>
              <a:rPr lang="en-CA" sz="1600" b="1" dirty="0" smtClean="0">
                <a:solidFill>
                  <a:srgbClr val="70AD47">
                    <a:lumMod val="50000"/>
                  </a:srgbClr>
                </a:solidFill>
              </a:rPr>
              <a:t>Low </a:t>
            </a:r>
            <a:r>
              <a:rPr lang="en-CA" sz="1600" b="1" dirty="0">
                <a:solidFill>
                  <a:srgbClr val="70AD47">
                    <a:lumMod val="50000"/>
                  </a:srgbClr>
                </a:solidFill>
              </a:rPr>
              <a:t>availability</a:t>
            </a:r>
          </a:p>
        </p:txBody>
      </p:sp>
      <p:pic>
        <p:nvPicPr>
          <p:cNvPr id="9" name="Picture 8"/>
          <p:cNvPicPr>
            <a:picLocks noChangeAspect="1"/>
          </p:cNvPicPr>
          <p:nvPr/>
        </p:nvPicPr>
        <p:blipFill>
          <a:blip r:embed="rId4"/>
          <a:stretch>
            <a:fillRect/>
          </a:stretch>
        </p:blipFill>
        <p:spPr>
          <a:xfrm>
            <a:off x="4328310" y="1968148"/>
            <a:ext cx="3611871" cy="3655389"/>
          </a:xfrm>
          <a:prstGeom prst="rect">
            <a:avLst/>
          </a:prstGeom>
        </p:spPr>
      </p:pic>
      <p:sp>
        <p:nvSpPr>
          <p:cNvPr id="16" name="Rectangle 15"/>
          <p:cNvSpPr/>
          <p:nvPr/>
        </p:nvSpPr>
        <p:spPr>
          <a:xfrm>
            <a:off x="4666779" y="5579858"/>
            <a:ext cx="3179760" cy="246221"/>
          </a:xfrm>
          <a:prstGeom prst="rect">
            <a:avLst/>
          </a:prstGeom>
        </p:spPr>
        <p:txBody>
          <a:bodyPr wrap="square">
            <a:spAutoFit/>
          </a:bodyPr>
          <a:lstStyle/>
          <a:p>
            <a:r>
              <a:rPr lang="en-CA" sz="1000" dirty="0" err="1">
                <a:solidFill>
                  <a:srgbClr val="222222"/>
                </a:solidFill>
                <a:latin typeface="-apple-system"/>
              </a:rPr>
              <a:t>Kibsgaard</a:t>
            </a:r>
            <a:r>
              <a:rPr lang="en-CA" sz="1000" dirty="0">
                <a:solidFill>
                  <a:srgbClr val="222222"/>
                </a:solidFill>
                <a:latin typeface="-apple-system"/>
              </a:rPr>
              <a:t>, J., </a:t>
            </a:r>
            <a:r>
              <a:rPr lang="en-CA" sz="1000" i="1" dirty="0" smtClean="0">
                <a:solidFill>
                  <a:srgbClr val="222222"/>
                </a:solidFill>
                <a:latin typeface="-apple-system"/>
              </a:rPr>
              <a:t>et. al.</a:t>
            </a:r>
            <a:r>
              <a:rPr lang="en-CA" sz="1000" dirty="0">
                <a:solidFill>
                  <a:srgbClr val="222222"/>
                </a:solidFill>
                <a:latin typeface="-apple-system"/>
              </a:rPr>
              <a:t> </a:t>
            </a:r>
            <a:r>
              <a:rPr lang="en-CA" sz="1000" i="1" dirty="0">
                <a:solidFill>
                  <a:srgbClr val="222222"/>
                </a:solidFill>
                <a:latin typeface="-apple-system"/>
              </a:rPr>
              <a:t>Nat Energy</a:t>
            </a:r>
            <a:r>
              <a:rPr lang="en-CA" sz="1000" dirty="0">
                <a:solidFill>
                  <a:srgbClr val="222222"/>
                </a:solidFill>
                <a:latin typeface="-apple-system"/>
              </a:rPr>
              <a:t> </a:t>
            </a:r>
            <a:r>
              <a:rPr lang="en-CA" sz="1000" dirty="0" smtClean="0">
                <a:solidFill>
                  <a:srgbClr val="222222"/>
                </a:solidFill>
                <a:latin typeface="-apple-system"/>
              </a:rPr>
              <a:t> 2019.</a:t>
            </a:r>
            <a:endParaRPr lang="en-CA" sz="1000" dirty="0">
              <a:solidFill>
                <a:prstClr val="black"/>
              </a:solidFill>
            </a:endParaRPr>
          </a:p>
        </p:txBody>
      </p:sp>
    </p:spTree>
    <p:extLst>
      <p:ext uri="{BB962C8B-B14F-4D97-AF65-F5344CB8AC3E}">
        <p14:creationId xmlns:p14="http://schemas.microsoft.com/office/powerpoint/2010/main" val="351574915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63439" t="14015" r="21841" b="37761"/>
          <a:stretch/>
        </p:blipFill>
        <p:spPr>
          <a:xfrm>
            <a:off x="9615485" y="1612656"/>
            <a:ext cx="2805096" cy="3003282"/>
          </a:xfrm>
          <a:prstGeom prst="rect">
            <a:avLst/>
          </a:prstGeom>
        </p:spPr>
      </p:pic>
      <p:sp>
        <p:nvSpPr>
          <p:cNvPr id="4" name="TextBox 3"/>
          <p:cNvSpPr txBox="1"/>
          <p:nvPr/>
        </p:nvSpPr>
        <p:spPr>
          <a:xfrm>
            <a:off x="0" y="1665916"/>
            <a:ext cx="7924800" cy="2677656"/>
          </a:xfrm>
          <a:prstGeom prst="rect">
            <a:avLst/>
          </a:prstGeom>
          <a:noFill/>
        </p:spPr>
        <p:txBody>
          <a:bodyPr wrap="square" rtlCol="0">
            <a:spAutoFit/>
          </a:bodyPr>
          <a:lstStyle/>
          <a:p>
            <a:pPr marL="285750" indent="-285750">
              <a:buFont typeface="Arial" panose="020B0604020202020204" pitchFamily="34" charset="0"/>
              <a:buChar char="•"/>
            </a:pPr>
            <a:r>
              <a:rPr lang="en-CA" sz="2400" b="1" dirty="0" smtClean="0">
                <a:solidFill>
                  <a:schemeClr val="accent5">
                    <a:lumMod val="50000"/>
                  </a:schemeClr>
                </a:solidFill>
                <a:latin typeface="Calibri" panose="020F0502020204030204" pitchFamily="34" charset="0"/>
                <a:cs typeface="Calibri" panose="020F0502020204030204" pitchFamily="34" charset="0"/>
              </a:rPr>
              <a:t>From benchtop to automated platform </a:t>
            </a:r>
          </a:p>
          <a:p>
            <a:pPr marL="800100" lvl="1" indent="-342900">
              <a:buFont typeface="Wingdings" panose="05000000000000000000" pitchFamily="2" charset="2"/>
              <a:buChar char="Ø"/>
            </a:pPr>
            <a:r>
              <a:rPr lang="en-CA" sz="2400" b="1" dirty="0" smtClean="0">
                <a:solidFill>
                  <a:schemeClr val="accent5">
                    <a:lumMod val="50000"/>
                  </a:schemeClr>
                </a:solidFill>
                <a:latin typeface="Calibri" panose="020F0502020204030204" pitchFamily="34" charset="0"/>
                <a:cs typeface="Calibri" panose="020F0502020204030204" pitchFamily="34" charset="0"/>
              </a:rPr>
              <a:t>3 electrode cell configuration</a:t>
            </a:r>
          </a:p>
          <a:p>
            <a:pPr marL="800100" lvl="1" indent="-342900">
              <a:buFont typeface="Wingdings" panose="05000000000000000000" pitchFamily="2" charset="2"/>
              <a:buChar char="Ø"/>
            </a:pPr>
            <a:r>
              <a:rPr lang="en-CA" sz="2400" b="1" dirty="0" smtClean="0">
                <a:solidFill>
                  <a:schemeClr val="accent5">
                    <a:lumMod val="50000"/>
                  </a:schemeClr>
                </a:solidFill>
                <a:latin typeface="Calibri" panose="020F0502020204030204" pitchFamily="34" charset="0"/>
                <a:cs typeface="Calibri" panose="020F0502020204030204" pitchFamily="34" charset="0"/>
              </a:rPr>
              <a:t>Retrieval of WE (FTO slide) for analysis</a:t>
            </a:r>
          </a:p>
          <a:p>
            <a:pPr marL="800100" lvl="1" indent="-342900">
              <a:buFont typeface="Wingdings" panose="05000000000000000000" pitchFamily="2" charset="2"/>
              <a:buChar char="Ø"/>
            </a:pPr>
            <a:r>
              <a:rPr lang="en-CA" sz="2400" b="1" dirty="0" smtClean="0">
                <a:solidFill>
                  <a:schemeClr val="accent5">
                    <a:lumMod val="50000"/>
                  </a:schemeClr>
                </a:solidFill>
                <a:latin typeface="Calibri" panose="020F0502020204030204" pitchFamily="34" charset="0"/>
                <a:cs typeface="Calibri" panose="020F0502020204030204" pitchFamily="34" charset="0"/>
              </a:rPr>
              <a:t>Electrolyte addition/removal</a:t>
            </a:r>
          </a:p>
          <a:p>
            <a:pPr marL="800100" lvl="1" indent="-342900">
              <a:buFont typeface="Wingdings" panose="05000000000000000000" pitchFamily="2" charset="2"/>
              <a:buChar char="Ø"/>
            </a:pPr>
            <a:r>
              <a:rPr lang="en-CA" sz="2400" b="1" dirty="0" smtClean="0">
                <a:solidFill>
                  <a:schemeClr val="accent5">
                    <a:lumMod val="50000"/>
                  </a:schemeClr>
                </a:solidFill>
                <a:latin typeface="Calibri" panose="020F0502020204030204" pitchFamily="34" charset="0"/>
                <a:cs typeface="Calibri" panose="020F0502020204030204" pitchFamily="34" charset="0"/>
              </a:rPr>
              <a:t>On-board probe washing</a:t>
            </a:r>
          </a:p>
          <a:p>
            <a:pPr marL="800100" lvl="1" indent="-342900">
              <a:buFont typeface="Wingdings" panose="05000000000000000000" pitchFamily="2" charset="2"/>
              <a:buChar char="Ø"/>
            </a:pPr>
            <a:r>
              <a:rPr lang="en-CA" sz="2400" b="1" dirty="0" smtClean="0">
                <a:solidFill>
                  <a:schemeClr val="accent5">
                    <a:lumMod val="50000"/>
                  </a:schemeClr>
                </a:solidFill>
                <a:latin typeface="Calibri" panose="020F0502020204030204" pitchFamily="34" charset="0"/>
                <a:cs typeface="Calibri" panose="020F0502020204030204" pitchFamily="34" charset="0"/>
              </a:rPr>
              <a:t>Miniaturization of electrochemical components</a:t>
            </a:r>
          </a:p>
          <a:p>
            <a:pPr marL="800100" lvl="1" indent="-342900">
              <a:buFont typeface="Wingdings" panose="05000000000000000000" pitchFamily="2" charset="2"/>
              <a:buChar char="Ø"/>
            </a:pPr>
            <a:r>
              <a:rPr lang="en-CA" sz="2400" b="1" dirty="0" smtClean="0">
                <a:solidFill>
                  <a:schemeClr val="accent5">
                    <a:lumMod val="50000"/>
                  </a:schemeClr>
                </a:solidFill>
                <a:latin typeface="Calibri" panose="020F0502020204030204" pitchFamily="34" charset="0"/>
                <a:cs typeface="Calibri" panose="020F0502020204030204" pitchFamily="34" charset="0"/>
              </a:rPr>
              <a:t>Multi-cell scale-up</a:t>
            </a:r>
          </a:p>
        </p:txBody>
      </p:sp>
      <p:pic>
        <p:nvPicPr>
          <p:cNvPr id="6" name="Picture 2" descr="ack_vc3-300-cmj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778" y="1257834"/>
            <a:ext cx="1558004" cy="3309154"/>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9053015" y="3047148"/>
            <a:ext cx="926123" cy="52938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10058400" y="4431272"/>
            <a:ext cx="2082621" cy="369332"/>
          </a:xfrm>
          <a:prstGeom prst="rect">
            <a:avLst/>
          </a:prstGeom>
          <a:solidFill>
            <a:schemeClr val="bg1"/>
          </a:solidFill>
        </p:spPr>
        <p:txBody>
          <a:bodyPr wrap="none" rtlCol="0">
            <a:spAutoFit/>
          </a:bodyPr>
          <a:lstStyle/>
          <a:p>
            <a:r>
              <a:rPr lang="en-CA" b="1" dirty="0" smtClean="0">
                <a:solidFill>
                  <a:schemeClr val="accent5">
                    <a:lumMod val="50000"/>
                  </a:schemeClr>
                </a:solidFill>
              </a:rPr>
              <a:t>Concept Drawing</a:t>
            </a:r>
            <a:endParaRPr lang="en-CA" b="1" dirty="0">
              <a:solidFill>
                <a:schemeClr val="accent5">
                  <a:lumMod val="50000"/>
                </a:schemeClr>
              </a:solidFill>
            </a:endParaRPr>
          </a:p>
        </p:txBody>
      </p:sp>
      <p:pic>
        <p:nvPicPr>
          <p:cNvPr id="13" name="Picture 8" descr="Image result for gear carto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2805"/>
          <a:stretch/>
        </p:blipFill>
        <p:spPr bwMode="auto">
          <a:xfrm>
            <a:off x="9008290" y="2056386"/>
            <a:ext cx="970510" cy="91392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txBox="1">
            <a:spLocks/>
          </p:cNvSpPr>
          <p:nvPr/>
        </p:nvSpPr>
        <p:spPr>
          <a:xfrm>
            <a:off x="267651" y="373573"/>
            <a:ext cx="10094189"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smtClean="0">
                <a:solidFill>
                  <a:srgbClr val="669933">
                    <a:lumMod val="50000"/>
                  </a:srgbClr>
                </a:solidFill>
              </a:rPr>
              <a:t>Electrochemistry (</a:t>
            </a:r>
            <a:r>
              <a:rPr lang="en-US" sz="3200" dirty="0" err="1" smtClean="0">
                <a:solidFill>
                  <a:srgbClr val="669933">
                    <a:lumMod val="50000"/>
                  </a:srgbClr>
                </a:solidFill>
              </a:rPr>
              <a:t>Echem</a:t>
            </a:r>
            <a:r>
              <a:rPr lang="en-US" sz="3200" dirty="0" smtClean="0">
                <a:solidFill>
                  <a:srgbClr val="669933">
                    <a:lumMod val="50000"/>
                  </a:srgbClr>
                </a:solidFill>
              </a:rPr>
              <a:t>) Module – 2x Cells</a:t>
            </a:r>
            <a:endParaRPr lang="en-US" sz="3200" u="sng" dirty="0">
              <a:solidFill>
                <a:srgbClr val="669933">
                  <a:lumMod val="50000"/>
                </a:srgbClr>
              </a:solidFill>
            </a:endParaRPr>
          </a:p>
        </p:txBody>
      </p:sp>
      <p:sp>
        <p:nvSpPr>
          <p:cNvPr id="14" name="TextBox 13"/>
          <p:cNvSpPr txBox="1"/>
          <p:nvPr/>
        </p:nvSpPr>
        <p:spPr>
          <a:xfrm>
            <a:off x="7579550" y="4446664"/>
            <a:ext cx="1249060" cy="369332"/>
          </a:xfrm>
          <a:prstGeom prst="rect">
            <a:avLst/>
          </a:prstGeom>
          <a:solidFill>
            <a:schemeClr val="bg1"/>
          </a:solidFill>
        </p:spPr>
        <p:txBody>
          <a:bodyPr wrap="none" rtlCol="0">
            <a:spAutoFit/>
          </a:bodyPr>
          <a:lstStyle/>
          <a:p>
            <a:r>
              <a:rPr lang="en-CA" b="1" dirty="0" smtClean="0">
                <a:solidFill>
                  <a:schemeClr val="accent5">
                    <a:lumMod val="50000"/>
                  </a:schemeClr>
                </a:solidFill>
              </a:rPr>
              <a:t>Benchtop</a:t>
            </a:r>
            <a:endParaRPr lang="en-CA" b="1" dirty="0">
              <a:solidFill>
                <a:schemeClr val="accent5">
                  <a:lumMod val="50000"/>
                </a:schemeClr>
              </a:solidFill>
            </a:endParaRPr>
          </a:p>
        </p:txBody>
      </p:sp>
    </p:spTree>
    <p:extLst>
      <p:ext uri="{BB962C8B-B14F-4D97-AF65-F5344CB8AC3E}">
        <p14:creationId xmlns:p14="http://schemas.microsoft.com/office/powerpoint/2010/main" val="116088403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ttps://cdn.shopify.com/s/files/1/0987/1380/products/4_62c4ef1b-91eb-4b9d-bf0d-a6a891edf940_1024x1024.png?v=157143898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2723" y="2854451"/>
            <a:ext cx="3116179" cy="31161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rotWithShape="1">
          <a:blip r:embed="rId4"/>
          <a:srcRect l="63439" t="14015" r="21841" b="37761"/>
          <a:stretch/>
        </p:blipFill>
        <p:spPr>
          <a:xfrm>
            <a:off x="9614084" y="3287381"/>
            <a:ext cx="2411716" cy="2582109"/>
          </a:xfrm>
          <a:prstGeom prst="rect">
            <a:avLst/>
          </a:prstGeom>
        </p:spPr>
      </p:pic>
      <p:sp>
        <p:nvSpPr>
          <p:cNvPr id="12" name="Title 1"/>
          <p:cNvSpPr txBox="1">
            <a:spLocks/>
          </p:cNvSpPr>
          <p:nvPr/>
        </p:nvSpPr>
        <p:spPr>
          <a:xfrm>
            <a:off x="267651" y="373573"/>
            <a:ext cx="10094189"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smtClean="0">
                <a:solidFill>
                  <a:srgbClr val="669933">
                    <a:lumMod val="50000"/>
                  </a:srgbClr>
                </a:solidFill>
              </a:rPr>
              <a:t>Cell Design</a:t>
            </a:r>
            <a:endParaRPr lang="en-US" sz="3200" u="sng" dirty="0">
              <a:solidFill>
                <a:srgbClr val="669933">
                  <a:lumMod val="50000"/>
                </a:srgbClr>
              </a:solidFill>
            </a:endParaRPr>
          </a:p>
        </p:txBody>
      </p:sp>
      <p:pic>
        <p:nvPicPr>
          <p:cNvPr id="14" name="Picture 2" descr="https://cdn.shopify.com/s/files/1/0987/1380/products/1_d2855903-7a10-4fea-bef0-3d1890a11d39_1000x1000.png?v=157143898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5188" y="2860467"/>
            <a:ext cx="3104148" cy="310414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267651" y="1608473"/>
            <a:ext cx="11377864" cy="1015663"/>
          </a:xfrm>
          <a:prstGeom prst="rect">
            <a:avLst/>
          </a:prstGeom>
        </p:spPr>
        <p:txBody>
          <a:bodyPr wrap="square">
            <a:spAutoFit/>
          </a:bodyPr>
          <a:lstStyle/>
          <a:p>
            <a:r>
              <a:rPr lang="en-CA" sz="2000" b="1" dirty="0" smtClean="0">
                <a:solidFill>
                  <a:schemeClr val="accent5">
                    <a:lumMod val="50000"/>
                  </a:schemeClr>
                </a:solidFill>
              </a:rPr>
              <a:t>Inspiration from the redox.me bottom-loaded cell</a:t>
            </a:r>
          </a:p>
          <a:p>
            <a:pPr marL="285750" indent="-285750">
              <a:buFont typeface="Wingdings" panose="05000000000000000000" pitchFamily="2" charset="2"/>
              <a:buChar char="Ø"/>
            </a:pPr>
            <a:r>
              <a:rPr lang="en-CA" sz="2000" b="1" dirty="0" smtClean="0">
                <a:solidFill>
                  <a:schemeClr val="accent5">
                    <a:lumMod val="50000"/>
                  </a:schemeClr>
                </a:solidFill>
              </a:rPr>
              <a:t>Flexibility while also being able to more easily incorporate robotics/automation</a:t>
            </a:r>
          </a:p>
          <a:p>
            <a:pPr marL="285750" indent="-285750">
              <a:buFont typeface="Wingdings" panose="05000000000000000000" pitchFamily="2" charset="2"/>
              <a:buChar char="Ø"/>
            </a:pPr>
            <a:r>
              <a:rPr lang="en-CA" sz="2000" b="1" dirty="0" smtClean="0">
                <a:solidFill>
                  <a:schemeClr val="accent5">
                    <a:lumMod val="50000"/>
                  </a:schemeClr>
                </a:solidFill>
              </a:rPr>
              <a:t>Reconstructed to fit a smaller design space, less electrolyte volume (5 mL total)</a:t>
            </a:r>
            <a:endParaRPr lang="en-CA" sz="2000" b="1" dirty="0">
              <a:solidFill>
                <a:schemeClr val="accent5">
                  <a:lumMod val="50000"/>
                </a:schemeClr>
              </a:solidFill>
            </a:endParaRPr>
          </a:p>
        </p:txBody>
      </p:sp>
      <p:sp>
        <p:nvSpPr>
          <p:cNvPr id="5" name="Rectangle 4"/>
          <p:cNvSpPr/>
          <p:nvPr/>
        </p:nvSpPr>
        <p:spPr>
          <a:xfrm>
            <a:off x="345344" y="5964615"/>
            <a:ext cx="1903085" cy="369332"/>
          </a:xfrm>
          <a:prstGeom prst="rect">
            <a:avLst/>
          </a:prstGeom>
        </p:spPr>
        <p:txBody>
          <a:bodyPr wrap="none">
            <a:spAutoFit/>
          </a:bodyPr>
          <a:lstStyle/>
          <a:p>
            <a:r>
              <a:rPr lang="en-CA" dirty="0">
                <a:solidFill>
                  <a:srgbClr val="0070C0"/>
                </a:solidFill>
                <a:hlinkClick r:id="rId6"/>
              </a:rPr>
              <a:t>https://redox.me/</a:t>
            </a:r>
            <a:endParaRPr lang="en-CA" dirty="0">
              <a:solidFill>
                <a:srgbClr val="0070C0"/>
              </a:solidFill>
            </a:endParaRPr>
          </a:p>
        </p:txBody>
      </p:sp>
      <p:pic>
        <p:nvPicPr>
          <p:cNvPr id="19" name="Picture 18"/>
          <p:cNvPicPr>
            <a:picLocks noChangeAspect="1"/>
          </p:cNvPicPr>
          <p:nvPr/>
        </p:nvPicPr>
        <p:blipFill>
          <a:blip r:embed="rId7"/>
          <a:stretch>
            <a:fillRect/>
          </a:stretch>
        </p:blipFill>
        <p:spPr>
          <a:xfrm>
            <a:off x="9193409" y="3759670"/>
            <a:ext cx="532526" cy="1393632"/>
          </a:xfrm>
          <a:prstGeom prst="rect">
            <a:avLst/>
          </a:prstGeom>
        </p:spPr>
      </p:pic>
      <p:pic>
        <p:nvPicPr>
          <p:cNvPr id="20" name="Picture 19"/>
          <p:cNvPicPr>
            <a:picLocks noChangeAspect="1"/>
          </p:cNvPicPr>
          <p:nvPr/>
        </p:nvPicPr>
        <p:blipFill>
          <a:blip r:embed="rId8"/>
          <a:stretch>
            <a:fillRect/>
          </a:stretch>
        </p:blipFill>
        <p:spPr>
          <a:xfrm>
            <a:off x="6121433" y="3014558"/>
            <a:ext cx="3497847" cy="3165378"/>
          </a:xfrm>
          <a:prstGeom prst="rect">
            <a:avLst/>
          </a:prstGeom>
        </p:spPr>
      </p:pic>
      <p:sp>
        <p:nvSpPr>
          <p:cNvPr id="21" name="Rectangle 20"/>
          <p:cNvSpPr/>
          <p:nvPr/>
        </p:nvSpPr>
        <p:spPr>
          <a:xfrm>
            <a:off x="98612" y="2854451"/>
            <a:ext cx="5640290" cy="3110164"/>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p:cNvSpPr txBox="1"/>
          <p:nvPr/>
        </p:nvSpPr>
        <p:spPr>
          <a:xfrm>
            <a:off x="8567233" y="6120948"/>
            <a:ext cx="2326278" cy="369332"/>
          </a:xfrm>
          <a:prstGeom prst="rect">
            <a:avLst/>
          </a:prstGeom>
          <a:solidFill>
            <a:schemeClr val="bg1"/>
          </a:solidFill>
        </p:spPr>
        <p:txBody>
          <a:bodyPr wrap="none" rtlCol="0">
            <a:spAutoFit/>
          </a:bodyPr>
          <a:lstStyle/>
          <a:p>
            <a:r>
              <a:rPr lang="en-CA" b="1" dirty="0" smtClean="0">
                <a:solidFill>
                  <a:schemeClr val="accent5">
                    <a:lumMod val="50000"/>
                  </a:schemeClr>
                </a:solidFill>
              </a:rPr>
              <a:t>NRC / North Design</a:t>
            </a:r>
            <a:endParaRPr lang="en-CA" b="1" dirty="0">
              <a:solidFill>
                <a:schemeClr val="accent5">
                  <a:lumMod val="50000"/>
                </a:schemeClr>
              </a:solidFill>
            </a:endParaRPr>
          </a:p>
        </p:txBody>
      </p:sp>
    </p:spTree>
    <p:extLst>
      <p:ext uri="{BB962C8B-B14F-4D97-AF65-F5344CB8AC3E}">
        <p14:creationId xmlns:p14="http://schemas.microsoft.com/office/powerpoint/2010/main" val="357023229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77E68ECE-59D7-452D-8595-BBB947F3BD2D}" type="slidenum">
              <a:rPr lang="en-US" smtClean="0">
                <a:solidFill>
                  <a:srgbClr val="004411"/>
                </a:solidFill>
              </a:rPr>
              <a:pPr/>
              <a:t>12</a:t>
            </a:fld>
            <a:endParaRPr lang="en-US" dirty="0">
              <a:solidFill>
                <a:srgbClr val="004411"/>
              </a:solidFill>
            </a:endParaRPr>
          </a:p>
        </p:txBody>
      </p:sp>
      <p:sp>
        <p:nvSpPr>
          <p:cNvPr id="6" name="Can 5"/>
          <p:cNvSpPr/>
          <p:nvPr/>
        </p:nvSpPr>
        <p:spPr>
          <a:xfrm>
            <a:off x="3903079" y="2516273"/>
            <a:ext cx="204643" cy="2029208"/>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prstClr val="white"/>
                </a:solidFill>
              </a:rPr>
              <a:t> </a:t>
            </a:r>
            <a:endParaRPr lang="en-CA" dirty="0">
              <a:solidFill>
                <a:prstClr val="white"/>
              </a:solidFill>
            </a:endParaRPr>
          </a:p>
        </p:txBody>
      </p:sp>
      <p:sp>
        <p:nvSpPr>
          <p:cNvPr id="7" name="Can 6"/>
          <p:cNvSpPr/>
          <p:nvPr/>
        </p:nvSpPr>
        <p:spPr>
          <a:xfrm>
            <a:off x="3382282" y="2529348"/>
            <a:ext cx="282173" cy="1140129"/>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prstClr val="white"/>
                </a:solidFill>
              </a:rPr>
              <a:t> </a:t>
            </a:r>
            <a:endParaRPr lang="en-CA" dirty="0">
              <a:solidFill>
                <a:prstClr val="white"/>
              </a:solidFill>
            </a:endParaRPr>
          </a:p>
        </p:txBody>
      </p:sp>
      <p:sp>
        <p:nvSpPr>
          <p:cNvPr id="8" name="Oval 7"/>
          <p:cNvSpPr/>
          <p:nvPr/>
        </p:nvSpPr>
        <p:spPr>
          <a:xfrm>
            <a:off x="1398072" y="2458891"/>
            <a:ext cx="2868536" cy="3089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9" name="Can 8"/>
          <p:cNvSpPr/>
          <p:nvPr/>
        </p:nvSpPr>
        <p:spPr>
          <a:xfrm>
            <a:off x="3382282" y="2319964"/>
            <a:ext cx="282173" cy="293403"/>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prstClr val="white"/>
                </a:solidFill>
              </a:rPr>
              <a:t> </a:t>
            </a:r>
            <a:endParaRPr lang="en-CA" dirty="0">
              <a:solidFill>
                <a:prstClr val="white"/>
              </a:solidFill>
            </a:endParaRPr>
          </a:p>
        </p:txBody>
      </p:sp>
      <p:cxnSp>
        <p:nvCxnSpPr>
          <p:cNvPr id="10" name="Straight Connector 9"/>
          <p:cNvCxnSpPr/>
          <p:nvPr/>
        </p:nvCxnSpPr>
        <p:spPr>
          <a:xfrm flipH="1" flipV="1">
            <a:off x="3546745" y="2076079"/>
            <a:ext cx="76" cy="269491"/>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8" idx="2"/>
          </p:cNvCxnSpPr>
          <p:nvPr/>
        </p:nvCxnSpPr>
        <p:spPr>
          <a:xfrm>
            <a:off x="1398072" y="2613367"/>
            <a:ext cx="0" cy="3158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264175" y="2588787"/>
            <a:ext cx="0" cy="3182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288570" y="5645031"/>
            <a:ext cx="219004" cy="252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5" name="Rectangle 14"/>
          <p:cNvSpPr/>
          <p:nvPr/>
        </p:nvSpPr>
        <p:spPr>
          <a:xfrm>
            <a:off x="992794" y="5882463"/>
            <a:ext cx="3676661" cy="1179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6" name="Rectangle 15"/>
          <p:cNvSpPr/>
          <p:nvPr/>
        </p:nvSpPr>
        <p:spPr>
          <a:xfrm>
            <a:off x="488287" y="6023124"/>
            <a:ext cx="4586748" cy="584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prstClr val="black"/>
              </a:solidFill>
            </a:endParaRPr>
          </a:p>
        </p:txBody>
      </p:sp>
      <p:pic>
        <p:nvPicPr>
          <p:cNvPr id="17" name="Picture 4" descr="[Picture of Axuiliary Electrodes]"/>
          <p:cNvPicPr>
            <a:picLocks noChangeAspect="1" noChangeArrowheads="1"/>
          </p:cNvPicPr>
          <p:nvPr/>
        </p:nvPicPr>
        <p:blipFill rotWithShape="1">
          <a:blip r:embed="rId2">
            <a:extLst>
              <a:ext uri="{28A0092B-C50C-407E-A947-70E740481C1C}">
                <a14:useLocalDpi xmlns:a14="http://schemas.microsoft.com/office/drawing/2010/main" val="0"/>
              </a:ext>
            </a:extLst>
          </a:blip>
          <a:srcRect l="63273" r="19732"/>
          <a:stretch/>
        </p:blipFill>
        <p:spPr bwMode="auto">
          <a:xfrm>
            <a:off x="2499802" y="1823057"/>
            <a:ext cx="717684" cy="394837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Silver / Silver Chloride Reference Electrode - Ag/AgCl 70mm ..."/>
          <p:cNvPicPr>
            <a:picLocks noChangeAspect="1" noChangeArrowheads="1"/>
          </p:cNvPicPr>
          <p:nvPr/>
        </p:nvPicPr>
        <p:blipFill rotWithShape="1">
          <a:blip r:embed="rId3">
            <a:extLst>
              <a:ext uri="{28A0092B-C50C-407E-A947-70E740481C1C}">
                <a14:useLocalDpi xmlns:a14="http://schemas.microsoft.com/office/drawing/2010/main" val="0"/>
              </a:ext>
            </a:extLst>
          </a:blip>
          <a:srcRect l="25814" t="3058" r="66501" b="7291"/>
          <a:stretch/>
        </p:blipFill>
        <p:spPr bwMode="auto">
          <a:xfrm flipH="1">
            <a:off x="2142499" y="1834934"/>
            <a:ext cx="339214" cy="395710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983990" y="1800383"/>
            <a:ext cx="268329" cy="527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20" name="Can 19"/>
          <p:cNvSpPr/>
          <p:nvPr/>
        </p:nvSpPr>
        <p:spPr>
          <a:xfrm>
            <a:off x="3903080" y="2306890"/>
            <a:ext cx="208902" cy="25702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prstClr val="white"/>
                </a:solidFill>
              </a:rPr>
              <a:t> </a:t>
            </a:r>
            <a:endParaRPr lang="en-CA" dirty="0">
              <a:solidFill>
                <a:prstClr val="white"/>
              </a:solidFill>
            </a:endParaRPr>
          </a:p>
        </p:txBody>
      </p:sp>
      <p:cxnSp>
        <p:nvCxnSpPr>
          <p:cNvPr id="21" name="Straight Connector 20"/>
          <p:cNvCxnSpPr/>
          <p:nvPr/>
        </p:nvCxnSpPr>
        <p:spPr>
          <a:xfrm flipH="1" flipV="1">
            <a:off x="3998206" y="2050473"/>
            <a:ext cx="76" cy="269491"/>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4288525" y="2076079"/>
            <a:ext cx="12915" cy="3810971"/>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itle 1"/>
          <p:cNvSpPr txBox="1">
            <a:spLocks/>
          </p:cNvSpPr>
          <p:nvPr/>
        </p:nvSpPr>
        <p:spPr>
          <a:xfrm>
            <a:off x="267651" y="373573"/>
            <a:ext cx="10094189"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smtClean="0">
                <a:solidFill>
                  <a:srgbClr val="669933">
                    <a:lumMod val="50000"/>
                  </a:srgbClr>
                </a:solidFill>
              </a:rPr>
              <a:t>Cell Design – Measurement “Probes” - Outputs</a:t>
            </a:r>
            <a:endParaRPr lang="en-US" sz="3200" u="sng" dirty="0">
              <a:solidFill>
                <a:srgbClr val="669933">
                  <a:lumMod val="50000"/>
                </a:srgbClr>
              </a:solidFill>
            </a:endParaRPr>
          </a:p>
        </p:txBody>
      </p:sp>
      <p:sp>
        <p:nvSpPr>
          <p:cNvPr id="25" name="Oval 24"/>
          <p:cNvSpPr/>
          <p:nvPr/>
        </p:nvSpPr>
        <p:spPr>
          <a:xfrm>
            <a:off x="1772277" y="6015316"/>
            <a:ext cx="2310895" cy="564995"/>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p:cNvSpPr txBox="1"/>
          <p:nvPr/>
        </p:nvSpPr>
        <p:spPr>
          <a:xfrm>
            <a:off x="4292784" y="2042868"/>
            <a:ext cx="441146" cy="369332"/>
          </a:xfrm>
          <a:prstGeom prst="rect">
            <a:avLst/>
          </a:prstGeom>
          <a:noFill/>
        </p:spPr>
        <p:txBody>
          <a:bodyPr wrap="none" rtlCol="0">
            <a:spAutoFit/>
          </a:bodyPr>
          <a:lstStyle/>
          <a:p>
            <a:r>
              <a:rPr lang="en-CA" dirty="0" smtClean="0"/>
              <a:t>1a</a:t>
            </a:r>
            <a:endParaRPr lang="en-CA" dirty="0"/>
          </a:p>
        </p:txBody>
      </p:sp>
      <p:sp>
        <p:nvSpPr>
          <p:cNvPr id="27" name="TextBox 26"/>
          <p:cNvSpPr txBox="1"/>
          <p:nvPr/>
        </p:nvSpPr>
        <p:spPr>
          <a:xfrm>
            <a:off x="2124410" y="1567647"/>
            <a:ext cx="312906" cy="369332"/>
          </a:xfrm>
          <a:prstGeom prst="rect">
            <a:avLst/>
          </a:prstGeom>
          <a:noFill/>
        </p:spPr>
        <p:txBody>
          <a:bodyPr wrap="none" rtlCol="0">
            <a:spAutoFit/>
          </a:bodyPr>
          <a:lstStyle/>
          <a:p>
            <a:r>
              <a:rPr lang="en-CA" dirty="0"/>
              <a:t>2</a:t>
            </a:r>
          </a:p>
        </p:txBody>
      </p:sp>
      <p:sp>
        <p:nvSpPr>
          <p:cNvPr id="28" name="TextBox 27"/>
          <p:cNvSpPr txBox="1"/>
          <p:nvPr/>
        </p:nvSpPr>
        <p:spPr>
          <a:xfrm>
            <a:off x="2689564" y="1624228"/>
            <a:ext cx="312906" cy="369332"/>
          </a:xfrm>
          <a:prstGeom prst="rect">
            <a:avLst/>
          </a:prstGeom>
          <a:noFill/>
        </p:spPr>
        <p:txBody>
          <a:bodyPr wrap="none" rtlCol="0">
            <a:spAutoFit/>
          </a:bodyPr>
          <a:lstStyle/>
          <a:p>
            <a:r>
              <a:rPr lang="en-CA" dirty="0" smtClean="0"/>
              <a:t>3</a:t>
            </a:r>
            <a:endParaRPr lang="en-CA" dirty="0"/>
          </a:p>
        </p:txBody>
      </p:sp>
      <p:sp>
        <p:nvSpPr>
          <p:cNvPr id="29" name="TextBox 28"/>
          <p:cNvSpPr txBox="1"/>
          <p:nvPr/>
        </p:nvSpPr>
        <p:spPr>
          <a:xfrm>
            <a:off x="5310865" y="1681818"/>
            <a:ext cx="5570756" cy="1477328"/>
          </a:xfrm>
          <a:prstGeom prst="rect">
            <a:avLst/>
          </a:prstGeom>
          <a:noFill/>
        </p:spPr>
        <p:txBody>
          <a:bodyPr wrap="none" rtlCol="0">
            <a:spAutoFit/>
          </a:bodyPr>
          <a:lstStyle/>
          <a:p>
            <a:r>
              <a:rPr lang="en-CA" b="1" dirty="0" err="1" smtClean="0">
                <a:solidFill>
                  <a:schemeClr val="accent5">
                    <a:lumMod val="50000"/>
                  </a:schemeClr>
                </a:solidFill>
              </a:rPr>
              <a:t>Potentiostat</a:t>
            </a:r>
            <a:r>
              <a:rPr lang="en-CA" b="1" dirty="0" smtClean="0">
                <a:solidFill>
                  <a:schemeClr val="accent5">
                    <a:lumMod val="50000"/>
                  </a:schemeClr>
                </a:solidFill>
              </a:rPr>
              <a:t> Connections</a:t>
            </a:r>
          </a:p>
          <a:p>
            <a:r>
              <a:rPr lang="en-CA" dirty="0" smtClean="0"/>
              <a:t>1a. Connection to loaded glass slide (outside of wall)</a:t>
            </a:r>
          </a:p>
          <a:p>
            <a:r>
              <a:rPr lang="en-CA" dirty="0" smtClean="0"/>
              <a:t>1b. Loaded glass slide</a:t>
            </a:r>
          </a:p>
          <a:p>
            <a:r>
              <a:rPr lang="en-CA" dirty="0" smtClean="0"/>
              <a:t>2.   Reference Electrode</a:t>
            </a:r>
          </a:p>
          <a:p>
            <a:r>
              <a:rPr lang="en-CA" dirty="0" smtClean="0"/>
              <a:t>3.   Counter Electrode</a:t>
            </a:r>
            <a:endParaRPr lang="en-CA" dirty="0"/>
          </a:p>
        </p:txBody>
      </p:sp>
      <p:sp>
        <p:nvSpPr>
          <p:cNvPr id="30" name="TextBox 29"/>
          <p:cNvSpPr txBox="1"/>
          <p:nvPr/>
        </p:nvSpPr>
        <p:spPr>
          <a:xfrm>
            <a:off x="4662067" y="5625466"/>
            <a:ext cx="441146" cy="369332"/>
          </a:xfrm>
          <a:prstGeom prst="rect">
            <a:avLst/>
          </a:prstGeom>
          <a:noFill/>
        </p:spPr>
        <p:txBody>
          <a:bodyPr wrap="none" rtlCol="0">
            <a:spAutoFit/>
          </a:bodyPr>
          <a:lstStyle/>
          <a:p>
            <a:r>
              <a:rPr lang="en-CA" dirty="0" smtClean="0"/>
              <a:t>1b</a:t>
            </a:r>
            <a:endParaRPr lang="en-CA" dirty="0"/>
          </a:p>
        </p:txBody>
      </p:sp>
      <p:sp>
        <p:nvSpPr>
          <p:cNvPr id="31" name="TextBox 30"/>
          <p:cNvSpPr txBox="1"/>
          <p:nvPr/>
        </p:nvSpPr>
        <p:spPr>
          <a:xfrm>
            <a:off x="5310864" y="3357204"/>
            <a:ext cx="5917004" cy="646331"/>
          </a:xfrm>
          <a:prstGeom prst="rect">
            <a:avLst/>
          </a:prstGeom>
          <a:noFill/>
        </p:spPr>
        <p:txBody>
          <a:bodyPr wrap="none" rtlCol="0">
            <a:spAutoFit/>
          </a:bodyPr>
          <a:lstStyle/>
          <a:p>
            <a:r>
              <a:rPr lang="en-CA" b="1" dirty="0" smtClean="0">
                <a:solidFill>
                  <a:schemeClr val="accent5">
                    <a:lumMod val="50000"/>
                  </a:schemeClr>
                </a:solidFill>
              </a:rPr>
              <a:t>O</a:t>
            </a:r>
            <a:r>
              <a:rPr lang="en-CA" b="1" baseline="-25000" dirty="0" smtClean="0">
                <a:solidFill>
                  <a:schemeClr val="accent5">
                    <a:lumMod val="50000"/>
                  </a:schemeClr>
                </a:solidFill>
              </a:rPr>
              <a:t>2</a:t>
            </a:r>
            <a:r>
              <a:rPr lang="en-CA" b="1" dirty="0" smtClean="0">
                <a:solidFill>
                  <a:schemeClr val="accent5">
                    <a:lumMod val="50000"/>
                  </a:schemeClr>
                </a:solidFill>
              </a:rPr>
              <a:t> Analyzer</a:t>
            </a:r>
          </a:p>
          <a:p>
            <a:r>
              <a:rPr lang="en-CA" dirty="0" smtClean="0"/>
              <a:t>4. Spectral Probe (will require testing and development)</a:t>
            </a:r>
            <a:endParaRPr lang="en-CA" dirty="0"/>
          </a:p>
        </p:txBody>
      </p:sp>
      <p:sp>
        <p:nvSpPr>
          <p:cNvPr id="32" name="Rectangle 31"/>
          <p:cNvSpPr/>
          <p:nvPr/>
        </p:nvSpPr>
        <p:spPr>
          <a:xfrm>
            <a:off x="3381918" y="1703771"/>
            <a:ext cx="312906" cy="369332"/>
          </a:xfrm>
          <a:prstGeom prst="rect">
            <a:avLst/>
          </a:prstGeom>
        </p:spPr>
        <p:txBody>
          <a:bodyPr wrap="none">
            <a:spAutoFit/>
          </a:bodyPr>
          <a:lstStyle/>
          <a:p>
            <a:r>
              <a:rPr lang="en-CA" dirty="0"/>
              <a:t>4</a:t>
            </a:r>
          </a:p>
        </p:txBody>
      </p:sp>
      <p:sp>
        <p:nvSpPr>
          <p:cNvPr id="33" name="TextBox 32"/>
          <p:cNvSpPr txBox="1"/>
          <p:nvPr/>
        </p:nvSpPr>
        <p:spPr>
          <a:xfrm>
            <a:off x="5337657" y="4257009"/>
            <a:ext cx="2257990" cy="646331"/>
          </a:xfrm>
          <a:prstGeom prst="rect">
            <a:avLst/>
          </a:prstGeom>
          <a:noFill/>
        </p:spPr>
        <p:txBody>
          <a:bodyPr wrap="none" rtlCol="0">
            <a:spAutoFit/>
          </a:bodyPr>
          <a:lstStyle/>
          <a:p>
            <a:r>
              <a:rPr lang="en-CA" b="1" dirty="0" smtClean="0">
                <a:solidFill>
                  <a:schemeClr val="accent5">
                    <a:lumMod val="50000"/>
                  </a:schemeClr>
                </a:solidFill>
              </a:rPr>
              <a:t>Camera</a:t>
            </a:r>
          </a:p>
          <a:p>
            <a:r>
              <a:rPr lang="en-CA" dirty="0"/>
              <a:t>5</a:t>
            </a:r>
            <a:r>
              <a:rPr lang="en-CA" dirty="0" smtClean="0"/>
              <a:t>. Through camera?</a:t>
            </a:r>
            <a:endParaRPr lang="en-CA" dirty="0"/>
          </a:p>
        </p:txBody>
      </p:sp>
      <p:sp>
        <p:nvSpPr>
          <p:cNvPr id="34" name="Rectangle 33"/>
          <p:cNvSpPr/>
          <p:nvPr/>
        </p:nvSpPr>
        <p:spPr>
          <a:xfrm>
            <a:off x="4107722" y="6242047"/>
            <a:ext cx="312906" cy="369332"/>
          </a:xfrm>
          <a:prstGeom prst="rect">
            <a:avLst/>
          </a:prstGeom>
        </p:spPr>
        <p:txBody>
          <a:bodyPr wrap="none">
            <a:spAutoFit/>
          </a:bodyPr>
          <a:lstStyle/>
          <a:p>
            <a:r>
              <a:rPr lang="en-CA" dirty="0" smtClean="0"/>
              <a:t>5</a:t>
            </a:r>
            <a:endParaRPr lang="en-CA" dirty="0"/>
          </a:p>
        </p:txBody>
      </p:sp>
      <p:sp>
        <p:nvSpPr>
          <p:cNvPr id="35" name="TextBox 34"/>
          <p:cNvSpPr txBox="1"/>
          <p:nvPr/>
        </p:nvSpPr>
        <p:spPr>
          <a:xfrm>
            <a:off x="5337657" y="5054738"/>
            <a:ext cx="4852610" cy="646331"/>
          </a:xfrm>
          <a:prstGeom prst="rect">
            <a:avLst/>
          </a:prstGeom>
          <a:noFill/>
        </p:spPr>
        <p:txBody>
          <a:bodyPr wrap="none" rtlCol="0">
            <a:spAutoFit/>
          </a:bodyPr>
          <a:lstStyle/>
          <a:p>
            <a:r>
              <a:rPr lang="en-CA" b="1" dirty="0" smtClean="0">
                <a:solidFill>
                  <a:schemeClr val="accent5">
                    <a:lumMod val="50000"/>
                  </a:schemeClr>
                </a:solidFill>
              </a:rPr>
              <a:t>(MAYBE) Agitation/Propeller?</a:t>
            </a:r>
          </a:p>
          <a:p>
            <a:r>
              <a:rPr lang="en-CA" dirty="0" smtClean="0"/>
              <a:t>6. Something to stir solution (bubble remover)</a:t>
            </a:r>
            <a:endParaRPr lang="en-CA" dirty="0"/>
          </a:p>
        </p:txBody>
      </p:sp>
      <p:sp>
        <p:nvSpPr>
          <p:cNvPr id="36" name="Rectangle 35"/>
          <p:cNvSpPr/>
          <p:nvPr/>
        </p:nvSpPr>
        <p:spPr>
          <a:xfrm>
            <a:off x="3837784" y="1683441"/>
            <a:ext cx="312906" cy="369332"/>
          </a:xfrm>
          <a:prstGeom prst="rect">
            <a:avLst/>
          </a:prstGeom>
        </p:spPr>
        <p:txBody>
          <a:bodyPr wrap="none">
            <a:spAutoFit/>
          </a:bodyPr>
          <a:lstStyle/>
          <a:p>
            <a:r>
              <a:rPr lang="en-CA" dirty="0" smtClean="0"/>
              <a:t>6</a:t>
            </a:r>
            <a:endParaRPr lang="en-CA" dirty="0"/>
          </a:p>
        </p:txBody>
      </p:sp>
      <p:sp>
        <p:nvSpPr>
          <p:cNvPr id="37" name="TextBox 36"/>
          <p:cNvSpPr txBox="1"/>
          <p:nvPr/>
        </p:nvSpPr>
        <p:spPr>
          <a:xfrm>
            <a:off x="430643" y="5982342"/>
            <a:ext cx="1326004" cy="369332"/>
          </a:xfrm>
          <a:prstGeom prst="rect">
            <a:avLst/>
          </a:prstGeom>
          <a:noFill/>
        </p:spPr>
        <p:txBody>
          <a:bodyPr wrap="none" rtlCol="0">
            <a:spAutoFit/>
          </a:bodyPr>
          <a:lstStyle/>
          <a:p>
            <a:r>
              <a:rPr lang="en-CA" dirty="0" smtClean="0"/>
              <a:t>Solid Block</a:t>
            </a:r>
            <a:endParaRPr lang="en-CA" dirty="0"/>
          </a:p>
        </p:txBody>
      </p:sp>
      <p:sp>
        <p:nvSpPr>
          <p:cNvPr id="39" name="Oval 38"/>
          <p:cNvSpPr/>
          <p:nvPr/>
        </p:nvSpPr>
        <p:spPr>
          <a:xfrm>
            <a:off x="1756647" y="6580311"/>
            <a:ext cx="2351075" cy="1633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p:cNvSpPr/>
          <p:nvPr/>
        </p:nvSpPr>
        <p:spPr>
          <a:xfrm>
            <a:off x="1413766" y="5082633"/>
            <a:ext cx="2866103" cy="827725"/>
          </a:xfrm>
          <a:prstGeom prst="rect">
            <a:avLst/>
          </a:prstGeom>
          <a:solidFill>
            <a:schemeClr val="tx2">
              <a:lumMod val="60000"/>
              <a:lumOff val="4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Rectangle 40"/>
          <p:cNvSpPr/>
          <p:nvPr/>
        </p:nvSpPr>
        <p:spPr>
          <a:xfrm>
            <a:off x="1398072" y="5500688"/>
            <a:ext cx="697789" cy="3971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Rectangle 41"/>
          <p:cNvSpPr/>
          <p:nvPr/>
        </p:nvSpPr>
        <p:spPr>
          <a:xfrm>
            <a:off x="3566464" y="5481113"/>
            <a:ext cx="697789" cy="3971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073780" y="5651043"/>
            <a:ext cx="219004" cy="252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Tree>
    <p:extLst>
      <p:ext uri="{BB962C8B-B14F-4D97-AF65-F5344CB8AC3E}">
        <p14:creationId xmlns:p14="http://schemas.microsoft.com/office/powerpoint/2010/main" val="412313876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an 37"/>
          <p:cNvSpPr/>
          <p:nvPr/>
        </p:nvSpPr>
        <p:spPr>
          <a:xfrm>
            <a:off x="2234912" y="2401221"/>
            <a:ext cx="226253" cy="845291"/>
          </a:xfrm>
          <a:prstGeom prst="can">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prstClr val="white"/>
                </a:solidFill>
              </a:rPr>
              <a:t> </a:t>
            </a:r>
            <a:endParaRPr lang="en-CA" dirty="0">
              <a:solidFill>
                <a:prstClr val="white"/>
              </a:solidFill>
            </a:endParaRPr>
          </a:p>
        </p:txBody>
      </p:sp>
      <p:sp>
        <p:nvSpPr>
          <p:cNvPr id="3" name="Slide Number Placeholder 2"/>
          <p:cNvSpPr>
            <a:spLocks noGrp="1"/>
          </p:cNvSpPr>
          <p:nvPr>
            <p:ph type="sldNum" sz="quarter" idx="11"/>
          </p:nvPr>
        </p:nvSpPr>
        <p:spPr/>
        <p:txBody>
          <a:bodyPr/>
          <a:lstStyle/>
          <a:p>
            <a:fld id="{77E68ECE-59D7-452D-8595-BBB947F3BD2D}" type="slidenum">
              <a:rPr lang="en-US" smtClean="0">
                <a:solidFill>
                  <a:srgbClr val="004411"/>
                </a:solidFill>
              </a:rPr>
              <a:pPr/>
              <a:t>13</a:t>
            </a:fld>
            <a:endParaRPr lang="en-US" dirty="0">
              <a:solidFill>
                <a:srgbClr val="004411"/>
              </a:solidFill>
            </a:endParaRPr>
          </a:p>
        </p:txBody>
      </p:sp>
      <p:sp>
        <p:nvSpPr>
          <p:cNvPr id="6" name="Can 5"/>
          <p:cNvSpPr/>
          <p:nvPr/>
        </p:nvSpPr>
        <p:spPr>
          <a:xfrm>
            <a:off x="3888791" y="2353578"/>
            <a:ext cx="204643" cy="2029208"/>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prstClr val="white"/>
                </a:solidFill>
              </a:rPr>
              <a:t> </a:t>
            </a:r>
            <a:endParaRPr lang="en-CA" dirty="0">
              <a:solidFill>
                <a:prstClr val="white"/>
              </a:solidFill>
            </a:endParaRPr>
          </a:p>
        </p:txBody>
      </p:sp>
      <p:sp>
        <p:nvSpPr>
          <p:cNvPr id="7" name="Can 6"/>
          <p:cNvSpPr/>
          <p:nvPr/>
        </p:nvSpPr>
        <p:spPr>
          <a:xfrm>
            <a:off x="3367994" y="2366653"/>
            <a:ext cx="282173" cy="1140129"/>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prstClr val="white"/>
                </a:solidFill>
              </a:rPr>
              <a:t> </a:t>
            </a:r>
            <a:endParaRPr lang="en-CA" dirty="0">
              <a:solidFill>
                <a:prstClr val="white"/>
              </a:solidFill>
            </a:endParaRPr>
          </a:p>
        </p:txBody>
      </p:sp>
      <p:sp>
        <p:nvSpPr>
          <p:cNvPr id="8" name="Oval 7"/>
          <p:cNvSpPr/>
          <p:nvPr/>
        </p:nvSpPr>
        <p:spPr>
          <a:xfrm>
            <a:off x="1383784" y="2296196"/>
            <a:ext cx="2868536" cy="3089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9" name="Can 8"/>
          <p:cNvSpPr/>
          <p:nvPr/>
        </p:nvSpPr>
        <p:spPr>
          <a:xfrm>
            <a:off x="3367994" y="2157269"/>
            <a:ext cx="282173" cy="293403"/>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prstClr val="white"/>
                </a:solidFill>
              </a:rPr>
              <a:t> </a:t>
            </a:r>
            <a:endParaRPr lang="en-CA" dirty="0">
              <a:solidFill>
                <a:prstClr val="white"/>
              </a:solidFill>
            </a:endParaRPr>
          </a:p>
        </p:txBody>
      </p:sp>
      <p:cxnSp>
        <p:nvCxnSpPr>
          <p:cNvPr id="10" name="Straight Connector 9"/>
          <p:cNvCxnSpPr/>
          <p:nvPr/>
        </p:nvCxnSpPr>
        <p:spPr>
          <a:xfrm flipH="1" flipV="1">
            <a:off x="3532457" y="1913384"/>
            <a:ext cx="76" cy="269491"/>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8" idx="2"/>
          </p:cNvCxnSpPr>
          <p:nvPr/>
        </p:nvCxnSpPr>
        <p:spPr>
          <a:xfrm>
            <a:off x="1383784" y="2450672"/>
            <a:ext cx="0" cy="3158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249887" y="2426092"/>
            <a:ext cx="0" cy="3182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274282" y="5482336"/>
            <a:ext cx="219004" cy="252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5" name="Rectangle 14"/>
          <p:cNvSpPr/>
          <p:nvPr/>
        </p:nvSpPr>
        <p:spPr>
          <a:xfrm>
            <a:off x="978506" y="5719768"/>
            <a:ext cx="3676661" cy="11798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6" name="Rectangle 15"/>
          <p:cNvSpPr/>
          <p:nvPr/>
        </p:nvSpPr>
        <p:spPr>
          <a:xfrm>
            <a:off x="473999" y="5860429"/>
            <a:ext cx="4586748" cy="584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prstClr val="black"/>
              </a:solidFill>
            </a:endParaRPr>
          </a:p>
        </p:txBody>
      </p:sp>
      <p:pic>
        <p:nvPicPr>
          <p:cNvPr id="17" name="Picture 4" descr="[Picture of Axuiliary Electrodes]"/>
          <p:cNvPicPr>
            <a:picLocks noChangeAspect="1" noChangeArrowheads="1"/>
          </p:cNvPicPr>
          <p:nvPr/>
        </p:nvPicPr>
        <p:blipFill rotWithShape="1">
          <a:blip r:embed="rId2">
            <a:extLst>
              <a:ext uri="{28A0092B-C50C-407E-A947-70E740481C1C}">
                <a14:useLocalDpi xmlns:a14="http://schemas.microsoft.com/office/drawing/2010/main" val="0"/>
              </a:ext>
            </a:extLst>
          </a:blip>
          <a:srcRect l="63273" r="19732"/>
          <a:stretch/>
        </p:blipFill>
        <p:spPr bwMode="auto">
          <a:xfrm>
            <a:off x="2485514" y="1660362"/>
            <a:ext cx="717684" cy="394837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Silver / Silver Chloride Reference Electrode - Ag/AgCl 70mm ..."/>
          <p:cNvPicPr>
            <a:picLocks noChangeAspect="1" noChangeArrowheads="1"/>
          </p:cNvPicPr>
          <p:nvPr/>
        </p:nvPicPr>
        <p:blipFill rotWithShape="1">
          <a:blip r:embed="rId3">
            <a:extLst>
              <a:ext uri="{28A0092B-C50C-407E-A947-70E740481C1C}">
                <a14:useLocalDpi xmlns:a14="http://schemas.microsoft.com/office/drawing/2010/main" val="0"/>
              </a:ext>
            </a:extLst>
          </a:blip>
          <a:srcRect l="25814" t="3058" r="66501" b="7291"/>
          <a:stretch/>
        </p:blipFill>
        <p:spPr bwMode="auto">
          <a:xfrm flipH="1">
            <a:off x="2127313" y="1702424"/>
            <a:ext cx="339214" cy="395710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969702" y="1637688"/>
            <a:ext cx="268329" cy="527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20" name="Can 19"/>
          <p:cNvSpPr/>
          <p:nvPr/>
        </p:nvSpPr>
        <p:spPr>
          <a:xfrm>
            <a:off x="3888792" y="2144195"/>
            <a:ext cx="208902" cy="25702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prstClr val="white"/>
                </a:solidFill>
              </a:rPr>
              <a:t> </a:t>
            </a:r>
            <a:endParaRPr lang="en-CA" dirty="0">
              <a:solidFill>
                <a:prstClr val="white"/>
              </a:solidFill>
            </a:endParaRPr>
          </a:p>
        </p:txBody>
      </p:sp>
      <p:cxnSp>
        <p:nvCxnSpPr>
          <p:cNvPr id="21" name="Straight Connector 20"/>
          <p:cNvCxnSpPr/>
          <p:nvPr/>
        </p:nvCxnSpPr>
        <p:spPr>
          <a:xfrm flipH="1" flipV="1">
            <a:off x="3983918" y="1887778"/>
            <a:ext cx="76" cy="269491"/>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4274237" y="1913384"/>
            <a:ext cx="12915" cy="3810971"/>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3177072" y="2303970"/>
            <a:ext cx="87085" cy="3368483"/>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24" name="Title 1"/>
          <p:cNvSpPr txBox="1">
            <a:spLocks/>
          </p:cNvSpPr>
          <p:nvPr/>
        </p:nvSpPr>
        <p:spPr>
          <a:xfrm>
            <a:off x="267651" y="373573"/>
            <a:ext cx="10094189"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smtClean="0">
                <a:solidFill>
                  <a:srgbClr val="669933">
                    <a:lumMod val="50000"/>
                  </a:srgbClr>
                </a:solidFill>
              </a:rPr>
              <a:t>Cell Design – Liquid In/Out + Washing</a:t>
            </a:r>
            <a:endParaRPr lang="en-US" sz="3200" u="sng" dirty="0">
              <a:solidFill>
                <a:srgbClr val="669933">
                  <a:lumMod val="50000"/>
                </a:srgbClr>
              </a:solidFill>
            </a:endParaRPr>
          </a:p>
        </p:txBody>
      </p:sp>
      <p:sp>
        <p:nvSpPr>
          <p:cNvPr id="25" name="Oval 24"/>
          <p:cNvSpPr/>
          <p:nvPr/>
        </p:nvSpPr>
        <p:spPr>
          <a:xfrm>
            <a:off x="1757989" y="5860429"/>
            <a:ext cx="2310895" cy="55718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TextBox 26"/>
          <p:cNvSpPr txBox="1"/>
          <p:nvPr/>
        </p:nvSpPr>
        <p:spPr>
          <a:xfrm>
            <a:off x="3067251" y="1850727"/>
            <a:ext cx="312906" cy="369332"/>
          </a:xfrm>
          <a:prstGeom prst="rect">
            <a:avLst/>
          </a:prstGeom>
          <a:noFill/>
        </p:spPr>
        <p:txBody>
          <a:bodyPr wrap="none" rtlCol="0">
            <a:spAutoFit/>
          </a:bodyPr>
          <a:lstStyle/>
          <a:p>
            <a:r>
              <a:rPr lang="en-CA" dirty="0" smtClean="0"/>
              <a:t>1</a:t>
            </a:r>
            <a:endParaRPr lang="en-CA" dirty="0"/>
          </a:p>
        </p:txBody>
      </p:sp>
      <p:sp>
        <p:nvSpPr>
          <p:cNvPr id="29" name="TextBox 28"/>
          <p:cNvSpPr txBox="1"/>
          <p:nvPr/>
        </p:nvSpPr>
        <p:spPr>
          <a:xfrm>
            <a:off x="5310865" y="1681818"/>
            <a:ext cx="4019114" cy="923330"/>
          </a:xfrm>
          <a:prstGeom prst="rect">
            <a:avLst/>
          </a:prstGeom>
          <a:noFill/>
        </p:spPr>
        <p:txBody>
          <a:bodyPr wrap="none" rtlCol="0">
            <a:spAutoFit/>
          </a:bodyPr>
          <a:lstStyle/>
          <a:p>
            <a:r>
              <a:rPr lang="en-CA" b="1" dirty="0" smtClean="0">
                <a:solidFill>
                  <a:schemeClr val="accent5">
                    <a:lumMod val="50000"/>
                  </a:schemeClr>
                </a:solidFill>
              </a:rPr>
              <a:t>Liquid In/Out</a:t>
            </a:r>
          </a:p>
          <a:p>
            <a:r>
              <a:rPr lang="en-CA" dirty="0" smtClean="0"/>
              <a:t>1a. Loading Tube to draw liquid in/out</a:t>
            </a:r>
          </a:p>
          <a:p>
            <a:r>
              <a:rPr lang="en-CA" dirty="0" smtClean="0"/>
              <a:t>1b. Some type of pipette system </a:t>
            </a:r>
            <a:endParaRPr lang="en-CA" dirty="0"/>
          </a:p>
        </p:txBody>
      </p:sp>
      <p:sp>
        <p:nvSpPr>
          <p:cNvPr id="37" name="TextBox 36"/>
          <p:cNvSpPr txBox="1"/>
          <p:nvPr/>
        </p:nvSpPr>
        <p:spPr>
          <a:xfrm>
            <a:off x="416355" y="5833933"/>
            <a:ext cx="1326004" cy="369332"/>
          </a:xfrm>
          <a:prstGeom prst="rect">
            <a:avLst/>
          </a:prstGeom>
          <a:noFill/>
        </p:spPr>
        <p:txBody>
          <a:bodyPr wrap="none" rtlCol="0">
            <a:spAutoFit/>
          </a:bodyPr>
          <a:lstStyle/>
          <a:p>
            <a:r>
              <a:rPr lang="en-CA" dirty="0" smtClean="0"/>
              <a:t>Solid Block</a:t>
            </a:r>
            <a:endParaRPr lang="en-CA" dirty="0"/>
          </a:p>
        </p:txBody>
      </p:sp>
      <p:sp>
        <p:nvSpPr>
          <p:cNvPr id="39" name="Can 38"/>
          <p:cNvSpPr/>
          <p:nvPr/>
        </p:nvSpPr>
        <p:spPr>
          <a:xfrm rot="18433490">
            <a:off x="1666504" y="2274794"/>
            <a:ext cx="211072" cy="500609"/>
          </a:xfrm>
          <a:prstGeom prst="can">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prstClr val="white"/>
                </a:solidFill>
              </a:rPr>
              <a:t> </a:t>
            </a:r>
            <a:endParaRPr lang="en-CA" dirty="0">
              <a:solidFill>
                <a:prstClr val="white"/>
              </a:solidFill>
            </a:endParaRPr>
          </a:p>
        </p:txBody>
      </p:sp>
      <p:sp>
        <p:nvSpPr>
          <p:cNvPr id="40" name="TextBox 39"/>
          <p:cNvSpPr txBox="1"/>
          <p:nvPr/>
        </p:nvSpPr>
        <p:spPr>
          <a:xfrm>
            <a:off x="1486378" y="1892572"/>
            <a:ext cx="312906" cy="369332"/>
          </a:xfrm>
          <a:prstGeom prst="rect">
            <a:avLst/>
          </a:prstGeom>
          <a:noFill/>
        </p:spPr>
        <p:txBody>
          <a:bodyPr wrap="none" rtlCol="0">
            <a:spAutoFit/>
          </a:bodyPr>
          <a:lstStyle/>
          <a:p>
            <a:r>
              <a:rPr lang="en-CA" dirty="0" smtClean="0"/>
              <a:t>2</a:t>
            </a:r>
            <a:endParaRPr lang="en-CA" dirty="0"/>
          </a:p>
        </p:txBody>
      </p:sp>
      <p:sp>
        <p:nvSpPr>
          <p:cNvPr id="41" name="TextBox 40"/>
          <p:cNvSpPr txBox="1"/>
          <p:nvPr/>
        </p:nvSpPr>
        <p:spPr>
          <a:xfrm>
            <a:off x="5310865" y="2860451"/>
            <a:ext cx="3621504" cy="646331"/>
          </a:xfrm>
          <a:prstGeom prst="rect">
            <a:avLst/>
          </a:prstGeom>
          <a:noFill/>
        </p:spPr>
        <p:txBody>
          <a:bodyPr wrap="none" rtlCol="0">
            <a:spAutoFit/>
          </a:bodyPr>
          <a:lstStyle/>
          <a:p>
            <a:r>
              <a:rPr lang="en-CA" b="1" dirty="0" smtClean="0">
                <a:solidFill>
                  <a:schemeClr val="accent5">
                    <a:lumMod val="50000"/>
                  </a:schemeClr>
                </a:solidFill>
              </a:rPr>
              <a:t>Spray (Wash) Nozzle</a:t>
            </a:r>
          </a:p>
          <a:p>
            <a:r>
              <a:rPr lang="en-CA" dirty="0" smtClean="0"/>
              <a:t>2. DI water spray to wash probes</a:t>
            </a:r>
            <a:endParaRPr lang="en-CA" dirty="0"/>
          </a:p>
        </p:txBody>
      </p:sp>
      <p:sp>
        <p:nvSpPr>
          <p:cNvPr id="42" name="Oval 41"/>
          <p:cNvSpPr/>
          <p:nvPr/>
        </p:nvSpPr>
        <p:spPr>
          <a:xfrm>
            <a:off x="1737898" y="6365003"/>
            <a:ext cx="2351075" cy="1633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p:cNvSpPr/>
          <p:nvPr/>
        </p:nvSpPr>
        <p:spPr>
          <a:xfrm>
            <a:off x="1394620" y="4907967"/>
            <a:ext cx="2866103" cy="827725"/>
          </a:xfrm>
          <a:prstGeom prst="rect">
            <a:avLst/>
          </a:prstGeom>
          <a:solidFill>
            <a:schemeClr val="tx2">
              <a:lumMod val="60000"/>
              <a:lumOff val="4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Rectangle 44"/>
          <p:cNvSpPr/>
          <p:nvPr/>
        </p:nvSpPr>
        <p:spPr>
          <a:xfrm>
            <a:off x="1378926" y="5326022"/>
            <a:ext cx="697789" cy="3971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Rectangle 45"/>
          <p:cNvSpPr/>
          <p:nvPr/>
        </p:nvSpPr>
        <p:spPr>
          <a:xfrm>
            <a:off x="3547318" y="5306447"/>
            <a:ext cx="697789" cy="3971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Oval 46"/>
          <p:cNvSpPr/>
          <p:nvPr/>
        </p:nvSpPr>
        <p:spPr>
          <a:xfrm>
            <a:off x="4054634" y="5476377"/>
            <a:ext cx="219004" cy="252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Tree>
    <p:extLst>
      <p:ext uri="{BB962C8B-B14F-4D97-AF65-F5344CB8AC3E}">
        <p14:creationId xmlns:p14="http://schemas.microsoft.com/office/powerpoint/2010/main" val="258925909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n 1"/>
          <p:cNvSpPr/>
          <p:nvPr/>
        </p:nvSpPr>
        <p:spPr>
          <a:xfrm>
            <a:off x="1416446" y="1932350"/>
            <a:ext cx="975478" cy="124314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3" name="TextBox 2"/>
          <p:cNvSpPr txBox="1"/>
          <p:nvPr/>
        </p:nvSpPr>
        <p:spPr>
          <a:xfrm>
            <a:off x="4694103" y="36096"/>
            <a:ext cx="2826992" cy="400110"/>
          </a:xfrm>
          <a:prstGeom prst="rect">
            <a:avLst/>
          </a:prstGeom>
          <a:noFill/>
        </p:spPr>
        <p:txBody>
          <a:bodyPr wrap="none" rtlCol="0">
            <a:spAutoFit/>
          </a:bodyPr>
          <a:lstStyle/>
          <a:p>
            <a:r>
              <a:rPr lang="en-CA" sz="2000" b="1" dirty="0" smtClean="0">
                <a:solidFill>
                  <a:prstClr val="black"/>
                </a:solidFill>
              </a:rPr>
              <a:t>Washing the cell stations</a:t>
            </a:r>
            <a:endParaRPr lang="en-CA" sz="2000" b="1" dirty="0">
              <a:solidFill>
                <a:prstClr val="black"/>
              </a:solidFill>
            </a:endParaRPr>
          </a:p>
        </p:txBody>
      </p:sp>
      <p:sp>
        <p:nvSpPr>
          <p:cNvPr id="4" name="TextBox 3"/>
          <p:cNvSpPr txBox="1"/>
          <p:nvPr/>
        </p:nvSpPr>
        <p:spPr>
          <a:xfrm>
            <a:off x="314975" y="478343"/>
            <a:ext cx="11282985" cy="369332"/>
          </a:xfrm>
          <a:prstGeom prst="rect">
            <a:avLst/>
          </a:prstGeom>
          <a:noFill/>
        </p:spPr>
        <p:txBody>
          <a:bodyPr wrap="square" rtlCol="0">
            <a:spAutoFit/>
          </a:bodyPr>
          <a:lstStyle/>
          <a:p>
            <a:r>
              <a:rPr lang="en-CA" dirty="0" smtClean="0">
                <a:solidFill>
                  <a:prstClr val="black"/>
                </a:solidFill>
              </a:rPr>
              <a:t>Purpose is to wash prior to each new trial run, as new electrolyte will be used for each run</a:t>
            </a:r>
          </a:p>
        </p:txBody>
      </p:sp>
      <p:sp>
        <p:nvSpPr>
          <p:cNvPr id="8" name="Rectangle 7"/>
          <p:cNvSpPr/>
          <p:nvPr/>
        </p:nvSpPr>
        <p:spPr>
          <a:xfrm>
            <a:off x="621423" y="1340821"/>
            <a:ext cx="1675941" cy="1903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pic>
        <p:nvPicPr>
          <p:cNvPr id="9" name="Picture 8"/>
          <p:cNvPicPr>
            <a:picLocks noChangeAspect="1"/>
          </p:cNvPicPr>
          <p:nvPr/>
        </p:nvPicPr>
        <p:blipFill>
          <a:blip r:embed="rId2"/>
          <a:stretch>
            <a:fillRect/>
          </a:stretch>
        </p:blipFill>
        <p:spPr>
          <a:xfrm>
            <a:off x="1627419" y="1286229"/>
            <a:ext cx="669945" cy="1430538"/>
          </a:xfrm>
          <a:prstGeom prst="rect">
            <a:avLst/>
          </a:prstGeom>
        </p:spPr>
      </p:pic>
      <p:pic>
        <p:nvPicPr>
          <p:cNvPr id="10" name="Picture 9"/>
          <p:cNvPicPr>
            <a:picLocks noChangeAspect="1"/>
          </p:cNvPicPr>
          <p:nvPr/>
        </p:nvPicPr>
        <p:blipFill>
          <a:blip r:embed="rId3"/>
          <a:stretch>
            <a:fillRect/>
          </a:stretch>
        </p:blipFill>
        <p:spPr>
          <a:xfrm rot="5681159">
            <a:off x="1870760" y="936673"/>
            <a:ext cx="353599" cy="530398"/>
          </a:xfrm>
          <a:prstGeom prst="rect">
            <a:avLst/>
          </a:prstGeom>
        </p:spPr>
      </p:pic>
      <p:sp>
        <p:nvSpPr>
          <p:cNvPr id="11" name="TextBox 10"/>
          <p:cNvSpPr txBox="1"/>
          <p:nvPr/>
        </p:nvSpPr>
        <p:spPr>
          <a:xfrm>
            <a:off x="2650210" y="1746374"/>
            <a:ext cx="7553927" cy="1477328"/>
          </a:xfrm>
          <a:prstGeom prst="rect">
            <a:avLst/>
          </a:prstGeom>
          <a:noFill/>
        </p:spPr>
        <p:txBody>
          <a:bodyPr wrap="none" rtlCol="0">
            <a:spAutoFit/>
          </a:bodyPr>
          <a:lstStyle/>
          <a:p>
            <a:r>
              <a:rPr lang="en-CA" b="1" dirty="0" smtClean="0">
                <a:solidFill>
                  <a:prstClr val="black"/>
                </a:solidFill>
              </a:rPr>
              <a:t>1. Bath Wash</a:t>
            </a:r>
          </a:p>
          <a:p>
            <a:pPr marL="285750" indent="-285750">
              <a:buFont typeface="Wingdings" panose="05000000000000000000" pitchFamily="2" charset="2"/>
              <a:buChar char="Ø"/>
            </a:pPr>
            <a:r>
              <a:rPr lang="en-CA" dirty="0" smtClean="0">
                <a:solidFill>
                  <a:prstClr val="black"/>
                </a:solidFill>
              </a:rPr>
              <a:t>Fill separate vial with water and place onto lid set-up</a:t>
            </a:r>
          </a:p>
          <a:p>
            <a:pPr marL="285750" indent="-285750">
              <a:buFont typeface="Wingdings" panose="05000000000000000000" pitchFamily="2" charset="2"/>
              <a:buChar char="Ø"/>
            </a:pPr>
            <a:r>
              <a:rPr lang="en-CA" dirty="0" smtClean="0">
                <a:solidFill>
                  <a:prstClr val="black"/>
                </a:solidFill>
              </a:rPr>
              <a:t>Will require subsequent washing steps, likely some solvent change, possibly</a:t>
            </a:r>
          </a:p>
          <a:p>
            <a:r>
              <a:rPr lang="en-CA" dirty="0">
                <a:solidFill>
                  <a:prstClr val="black"/>
                </a:solidFill>
              </a:rPr>
              <a:t> </a:t>
            </a:r>
            <a:r>
              <a:rPr lang="en-CA" dirty="0" smtClean="0">
                <a:solidFill>
                  <a:prstClr val="black"/>
                </a:solidFill>
              </a:rPr>
              <a:t>     some motion (rotation?) to help “stir” solution?</a:t>
            </a:r>
          </a:p>
          <a:p>
            <a:pPr marL="285750" indent="-285750">
              <a:buFont typeface="Wingdings" panose="05000000000000000000" pitchFamily="2" charset="2"/>
              <a:buChar char="Ø"/>
            </a:pPr>
            <a:r>
              <a:rPr lang="en-CA" dirty="0" smtClean="0">
                <a:solidFill>
                  <a:prstClr val="black"/>
                </a:solidFill>
              </a:rPr>
              <a:t>A simple dip may be sufficient enough…checking experimentally</a:t>
            </a:r>
            <a:endParaRPr lang="en-CA" dirty="0">
              <a:solidFill>
                <a:prstClr val="black"/>
              </a:solidFill>
            </a:endParaRPr>
          </a:p>
        </p:txBody>
      </p:sp>
      <p:sp>
        <p:nvSpPr>
          <p:cNvPr id="13" name="Can 12"/>
          <p:cNvSpPr/>
          <p:nvPr/>
        </p:nvSpPr>
        <p:spPr>
          <a:xfrm>
            <a:off x="1416446" y="2063757"/>
            <a:ext cx="975478" cy="1111734"/>
          </a:xfrm>
          <a:prstGeom prst="can">
            <a:avLst/>
          </a:prstGeom>
          <a:solidFill>
            <a:schemeClr val="accent1">
              <a:lumMod val="40000"/>
              <a:lumOff val="6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cxnSp>
        <p:nvCxnSpPr>
          <p:cNvPr id="14" name="Straight Arrow Connector 13"/>
          <p:cNvCxnSpPr/>
          <p:nvPr/>
        </p:nvCxnSpPr>
        <p:spPr>
          <a:xfrm>
            <a:off x="1126134" y="2063757"/>
            <a:ext cx="0" cy="1019032"/>
          </a:xfrm>
          <a:prstGeom prst="straightConnector1">
            <a:avLst/>
          </a:prstGeom>
          <a:ln w="349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Can 16"/>
          <p:cNvSpPr/>
          <p:nvPr/>
        </p:nvSpPr>
        <p:spPr>
          <a:xfrm>
            <a:off x="621423" y="5407934"/>
            <a:ext cx="2509713" cy="1002204"/>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8" name="Rectangle 17"/>
          <p:cNvSpPr/>
          <p:nvPr/>
        </p:nvSpPr>
        <p:spPr>
          <a:xfrm>
            <a:off x="621423" y="3763596"/>
            <a:ext cx="1675941" cy="1903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pic>
        <p:nvPicPr>
          <p:cNvPr id="19" name="Picture 18"/>
          <p:cNvPicPr>
            <a:picLocks noChangeAspect="1"/>
          </p:cNvPicPr>
          <p:nvPr/>
        </p:nvPicPr>
        <p:blipFill>
          <a:blip r:embed="rId2"/>
          <a:stretch>
            <a:fillRect/>
          </a:stretch>
        </p:blipFill>
        <p:spPr>
          <a:xfrm>
            <a:off x="1627419" y="3709004"/>
            <a:ext cx="669945" cy="1430538"/>
          </a:xfrm>
          <a:prstGeom prst="rect">
            <a:avLst/>
          </a:prstGeom>
        </p:spPr>
      </p:pic>
      <p:pic>
        <p:nvPicPr>
          <p:cNvPr id="20" name="Picture 19"/>
          <p:cNvPicPr>
            <a:picLocks noChangeAspect="1"/>
          </p:cNvPicPr>
          <p:nvPr/>
        </p:nvPicPr>
        <p:blipFill>
          <a:blip r:embed="rId3"/>
          <a:stretch>
            <a:fillRect/>
          </a:stretch>
        </p:blipFill>
        <p:spPr>
          <a:xfrm rot="5681159">
            <a:off x="1870760" y="3359448"/>
            <a:ext cx="353599" cy="530398"/>
          </a:xfrm>
          <a:prstGeom prst="rect">
            <a:avLst/>
          </a:prstGeom>
        </p:spPr>
      </p:pic>
      <p:sp>
        <p:nvSpPr>
          <p:cNvPr id="21" name="TextBox 20"/>
          <p:cNvSpPr txBox="1"/>
          <p:nvPr/>
        </p:nvSpPr>
        <p:spPr>
          <a:xfrm>
            <a:off x="2650210" y="3591675"/>
            <a:ext cx="6612516" cy="1200329"/>
          </a:xfrm>
          <a:prstGeom prst="rect">
            <a:avLst/>
          </a:prstGeom>
          <a:noFill/>
        </p:spPr>
        <p:txBody>
          <a:bodyPr wrap="none" rtlCol="0">
            <a:spAutoFit/>
          </a:bodyPr>
          <a:lstStyle/>
          <a:p>
            <a:r>
              <a:rPr lang="en-CA" b="1" dirty="0">
                <a:solidFill>
                  <a:prstClr val="black"/>
                </a:solidFill>
              </a:rPr>
              <a:t>2</a:t>
            </a:r>
            <a:r>
              <a:rPr lang="en-CA" b="1" dirty="0" smtClean="0">
                <a:solidFill>
                  <a:prstClr val="black"/>
                </a:solidFill>
              </a:rPr>
              <a:t>. Spray Wash</a:t>
            </a:r>
          </a:p>
          <a:p>
            <a:pPr marL="285750" indent="-285750">
              <a:buFont typeface="Wingdings" panose="05000000000000000000" pitchFamily="2" charset="2"/>
              <a:buChar char="Ø"/>
            </a:pPr>
            <a:r>
              <a:rPr lang="en-CA" dirty="0" smtClean="0">
                <a:solidFill>
                  <a:prstClr val="black"/>
                </a:solidFill>
              </a:rPr>
              <a:t>Use a nozzle to </a:t>
            </a:r>
            <a:r>
              <a:rPr lang="en-CA" u="sng" dirty="0" smtClean="0">
                <a:solidFill>
                  <a:prstClr val="black"/>
                </a:solidFill>
              </a:rPr>
              <a:t>lightly</a:t>
            </a:r>
            <a:r>
              <a:rPr lang="en-CA" dirty="0" smtClean="0">
                <a:solidFill>
                  <a:prstClr val="black"/>
                </a:solidFill>
              </a:rPr>
              <a:t> spray the electrolyte off of the 3 electrodes</a:t>
            </a:r>
          </a:p>
          <a:p>
            <a:pPr marL="285750" indent="-285750">
              <a:buFont typeface="Wingdings" panose="05000000000000000000" pitchFamily="2" charset="2"/>
              <a:buChar char="Ø"/>
            </a:pPr>
            <a:r>
              <a:rPr lang="en-CA" dirty="0" smtClean="0">
                <a:solidFill>
                  <a:prstClr val="black"/>
                </a:solidFill>
              </a:rPr>
              <a:t>Should be gentle “running” over the electrodes</a:t>
            </a:r>
          </a:p>
          <a:p>
            <a:pPr marL="285750" indent="-285750">
              <a:buFont typeface="Wingdings" panose="05000000000000000000" pitchFamily="2" charset="2"/>
              <a:buChar char="Ø"/>
            </a:pPr>
            <a:r>
              <a:rPr lang="en-CA" dirty="0" smtClean="0">
                <a:solidFill>
                  <a:prstClr val="black"/>
                </a:solidFill>
              </a:rPr>
              <a:t>Can build into the lid?</a:t>
            </a:r>
            <a:endParaRPr lang="en-CA" dirty="0">
              <a:solidFill>
                <a:prstClr val="black"/>
              </a:solidFill>
            </a:endParaRPr>
          </a:p>
        </p:txBody>
      </p:sp>
      <p:sp>
        <p:nvSpPr>
          <p:cNvPr id="25" name="Rectangle 24"/>
          <p:cNvSpPr/>
          <p:nvPr/>
        </p:nvSpPr>
        <p:spPr>
          <a:xfrm>
            <a:off x="9262725" y="4623271"/>
            <a:ext cx="2499135" cy="30984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pic>
        <p:nvPicPr>
          <p:cNvPr id="26" name="Picture 25"/>
          <p:cNvPicPr>
            <a:picLocks noChangeAspect="1"/>
          </p:cNvPicPr>
          <p:nvPr/>
        </p:nvPicPr>
        <p:blipFill rotWithShape="1">
          <a:blip r:embed="rId2"/>
          <a:srcRect b="42142"/>
          <a:stretch/>
        </p:blipFill>
        <p:spPr>
          <a:xfrm>
            <a:off x="10003212" y="4522532"/>
            <a:ext cx="1758649" cy="2172736"/>
          </a:xfrm>
          <a:prstGeom prst="rect">
            <a:avLst/>
          </a:prstGeom>
        </p:spPr>
      </p:pic>
      <p:sp>
        <p:nvSpPr>
          <p:cNvPr id="27" name="Rectangle 26"/>
          <p:cNvSpPr/>
          <p:nvPr/>
        </p:nvSpPr>
        <p:spPr>
          <a:xfrm rot="1819816">
            <a:off x="9272099" y="4821578"/>
            <a:ext cx="784196" cy="24191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24" name="TextBox 23"/>
          <p:cNvSpPr txBox="1"/>
          <p:nvPr/>
        </p:nvSpPr>
        <p:spPr>
          <a:xfrm>
            <a:off x="8329746" y="5060277"/>
            <a:ext cx="1342803" cy="646331"/>
          </a:xfrm>
          <a:prstGeom prst="rect">
            <a:avLst/>
          </a:prstGeom>
          <a:noFill/>
        </p:spPr>
        <p:txBody>
          <a:bodyPr wrap="none" rtlCol="0">
            <a:spAutoFit/>
          </a:bodyPr>
          <a:lstStyle/>
          <a:p>
            <a:r>
              <a:rPr lang="en-CA" dirty="0" smtClean="0">
                <a:solidFill>
                  <a:prstClr val="black"/>
                </a:solidFill>
              </a:rPr>
              <a:t>Spray nozzle</a:t>
            </a:r>
          </a:p>
          <a:p>
            <a:r>
              <a:rPr lang="en-CA" dirty="0">
                <a:solidFill>
                  <a:prstClr val="black"/>
                </a:solidFill>
              </a:rPr>
              <a:t>o</a:t>
            </a:r>
            <a:r>
              <a:rPr lang="en-CA" dirty="0" smtClean="0">
                <a:solidFill>
                  <a:prstClr val="black"/>
                </a:solidFill>
              </a:rPr>
              <a:t>n side?</a:t>
            </a:r>
            <a:endParaRPr lang="en-CA" dirty="0">
              <a:solidFill>
                <a:prstClr val="black"/>
              </a:solidFill>
            </a:endParaRPr>
          </a:p>
        </p:txBody>
      </p:sp>
      <p:sp>
        <p:nvSpPr>
          <p:cNvPr id="29" name="TextBox 28"/>
          <p:cNvSpPr txBox="1"/>
          <p:nvPr/>
        </p:nvSpPr>
        <p:spPr>
          <a:xfrm>
            <a:off x="9514933" y="3755243"/>
            <a:ext cx="2652262" cy="646331"/>
          </a:xfrm>
          <a:prstGeom prst="rect">
            <a:avLst/>
          </a:prstGeom>
          <a:noFill/>
        </p:spPr>
        <p:txBody>
          <a:bodyPr wrap="square" rtlCol="0">
            <a:spAutoFit/>
          </a:bodyPr>
          <a:lstStyle/>
          <a:p>
            <a:pPr algn="ctr"/>
            <a:r>
              <a:rPr lang="en-CA" dirty="0" smtClean="0">
                <a:solidFill>
                  <a:prstClr val="black"/>
                </a:solidFill>
              </a:rPr>
              <a:t>Spray nozzle </a:t>
            </a:r>
          </a:p>
          <a:p>
            <a:pPr algn="ctr"/>
            <a:r>
              <a:rPr lang="en-CA" dirty="0" smtClean="0">
                <a:solidFill>
                  <a:prstClr val="black"/>
                </a:solidFill>
              </a:rPr>
              <a:t>built into lid?</a:t>
            </a:r>
          </a:p>
        </p:txBody>
      </p:sp>
      <p:sp>
        <p:nvSpPr>
          <p:cNvPr id="30" name="Rectangle 29"/>
          <p:cNvSpPr/>
          <p:nvPr/>
        </p:nvSpPr>
        <p:spPr>
          <a:xfrm>
            <a:off x="10481240" y="4792004"/>
            <a:ext cx="784196" cy="24191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31" name="Freeform 30"/>
          <p:cNvSpPr/>
          <p:nvPr/>
        </p:nvSpPr>
        <p:spPr>
          <a:xfrm>
            <a:off x="10228881" y="5036949"/>
            <a:ext cx="1224366" cy="418454"/>
          </a:xfrm>
          <a:custGeom>
            <a:avLst/>
            <a:gdLst>
              <a:gd name="connsiteX0" fmla="*/ 619933 w 1224366"/>
              <a:gd name="connsiteY0" fmla="*/ 0 h 418454"/>
              <a:gd name="connsiteX1" fmla="*/ 0 w 1224366"/>
              <a:gd name="connsiteY1" fmla="*/ 387458 h 418454"/>
              <a:gd name="connsiteX2" fmla="*/ 1224366 w 1224366"/>
              <a:gd name="connsiteY2" fmla="*/ 418454 h 418454"/>
              <a:gd name="connsiteX3" fmla="*/ 619933 w 1224366"/>
              <a:gd name="connsiteY3" fmla="*/ 0 h 418454"/>
            </a:gdLst>
            <a:ahLst/>
            <a:cxnLst>
              <a:cxn ang="0">
                <a:pos x="connsiteX0" y="connsiteY0"/>
              </a:cxn>
              <a:cxn ang="0">
                <a:pos x="connsiteX1" y="connsiteY1"/>
              </a:cxn>
              <a:cxn ang="0">
                <a:pos x="connsiteX2" y="connsiteY2"/>
              </a:cxn>
              <a:cxn ang="0">
                <a:pos x="connsiteX3" y="connsiteY3"/>
              </a:cxn>
            </a:cxnLst>
            <a:rect l="l" t="t" r="r" b="b"/>
            <a:pathLst>
              <a:path w="1224366" h="418454">
                <a:moveTo>
                  <a:pt x="619933" y="0"/>
                </a:moveTo>
                <a:lnTo>
                  <a:pt x="0" y="387458"/>
                </a:lnTo>
                <a:lnTo>
                  <a:pt x="1224366" y="418454"/>
                </a:lnTo>
                <a:lnTo>
                  <a:pt x="619933" y="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33" name="Freeform 32"/>
          <p:cNvSpPr/>
          <p:nvPr/>
        </p:nvSpPr>
        <p:spPr>
          <a:xfrm rot="17932457">
            <a:off x="9541728" y="5024951"/>
            <a:ext cx="1224366" cy="418454"/>
          </a:xfrm>
          <a:custGeom>
            <a:avLst/>
            <a:gdLst>
              <a:gd name="connsiteX0" fmla="*/ 619933 w 1224366"/>
              <a:gd name="connsiteY0" fmla="*/ 0 h 418454"/>
              <a:gd name="connsiteX1" fmla="*/ 0 w 1224366"/>
              <a:gd name="connsiteY1" fmla="*/ 387458 h 418454"/>
              <a:gd name="connsiteX2" fmla="*/ 1224366 w 1224366"/>
              <a:gd name="connsiteY2" fmla="*/ 418454 h 418454"/>
              <a:gd name="connsiteX3" fmla="*/ 619933 w 1224366"/>
              <a:gd name="connsiteY3" fmla="*/ 0 h 418454"/>
            </a:gdLst>
            <a:ahLst/>
            <a:cxnLst>
              <a:cxn ang="0">
                <a:pos x="connsiteX0" y="connsiteY0"/>
              </a:cxn>
              <a:cxn ang="0">
                <a:pos x="connsiteX1" y="connsiteY1"/>
              </a:cxn>
              <a:cxn ang="0">
                <a:pos x="connsiteX2" y="connsiteY2"/>
              </a:cxn>
              <a:cxn ang="0">
                <a:pos x="connsiteX3" y="connsiteY3"/>
              </a:cxn>
            </a:cxnLst>
            <a:rect l="l" t="t" r="r" b="b"/>
            <a:pathLst>
              <a:path w="1224366" h="418454">
                <a:moveTo>
                  <a:pt x="619933" y="0"/>
                </a:moveTo>
                <a:lnTo>
                  <a:pt x="0" y="387458"/>
                </a:lnTo>
                <a:lnTo>
                  <a:pt x="1224366" y="418454"/>
                </a:lnTo>
                <a:lnTo>
                  <a:pt x="619933" y="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cxnSp>
        <p:nvCxnSpPr>
          <p:cNvPr id="34" name="Straight Arrow Connector 33"/>
          <p:cNvCxnSpPr/>
          <p:nvPr/>
        </p:nvCxnSpPr>
        <p:spPr>
          <a:xfrm>
            <a:off x="4694103" y="4824976"/>
            <a:ext cx="3070548" cy="38513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6" name="Freeform 35"/>
          <p:cNvSpPr/>
          <p:nvPr/>
        </p:nvSpPr>
        <p:spPr>
          <a:xfrm rot="16043627">
            <a:off x="775859" y="4347707"/>
            <a:ext cx="1224366" cy="418454"/>
          </a:xfrm>
          <a:custGeom>
            <a:avLst/>
            <a:gdLst>
              <a:gd name="connsiteX0" fmla="*/ 619933 w 1224366"/>
              <a:gd name="connsiteY0" fmla="*/ 0 h 418454"/>
              <a:gd name="connsiteX1" fmla="*/ 0 w 1224366"/>
              <a:gd name="connsiteY1" fmla="*/ 387458 h 418454"/>
              <a:gd name="connsiteX2" fmla="*/ 1224366 w 1224366"/>
              <a:gd name="connsiteY2" fmla="*/ 418454 h 418454"/>
              <a:gd name="connsiteX3" fmla="*/ 619933 w 1224366"/>
              <a:gd name="connsiteY3" fmla="*/ 0 h 418454"/>
            </a:gdLst>
            <a:ahLst/>
            <a:cxnLst>
              <a:cxn ang="0">
                <a:pos x="connsiteX0" y="connsiteY0"/>
              </a:cxn>
              <a:cxn ang="0">
                <a:pos x="connsiteX1" y="connsiteY1"/>
              </a:cxn>
              <a:cxn ang="0">
                <a:pos x="connsiteX2" y="connsiteY2"/>
              </a:cxn>
              <a:cxn ang="0">
                <a:pos x="connsiteX3" y="connsiteY3"/>
              </a:cxn>
            </a:cxnLst>
            <a:rect l="l" t="t" r="r" b="b"/>
            <a:pathLst>
              <a:path w="1224366" h="418454">
                <a:moveTo>
                  <a:pt x="619933" y="0"/>
                </a:moveTo>
                <a:lnTo>
                  <a:pt x="0" y="387458"/>
                </a:lnTo>
                <a:lnTo>
                  <a:pt x="1224366" y="418454"/>
                </a:lnTo>
                <a:lnTo>
                  <a:pt x="619933" y="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Tree>
    <p:extLst>
      <p:ext uri="{BB962C8B-B14F-4D97-AF65-F5344CB8AC3E}">
        <p14:creationId xmlns:p14="http://schemas.microsoft.com/office/powerpoint/2010/main" val="38575268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267651" y="373573"/>
            <a:ext cx="10094189"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err="1" smtClean="0">
                <a:solidFill>
                  <a:srgbClr val="669933">
                    <a:lumMod val="50000"/>
                  </a:srgbClr>
                </a:solidFill>
              </a:rPr>
              <a:t>EChem</a:t>
            </a:r>
            <a:r>
              <a:rPr lang="en-US" sz="3200" dirty="0" smtClean="0">
                <a:solidFill>
                  <a:srgbClr val="669933">
                    <a:lumMod val="50000"/>
                  </a:srgbClr>
                </a:solidFill>
              </a:rPr>
              <a:t> Module – </a:t>
            </a:r>
            <a:r>
              <a:rPr lang="en-US" sz="3200" dirty="0" err="1" smtClean="0">
                <a:solidFill>
                  <a:srgbClr val="669933">
                    <a:lumMod val="50000"/>
                  </a:srgbClr>
                </a:solidFill>
              </a:rPr>
              <a:t>Input/Output</a:t>
            </a:r>
            <a:r>
              <a:rPr lang="en-US" sz="3200" dirty="0" smtClean="0">
                <a:solidFill>
                  <a:srgbClr val="669933">
                    <a:lumMod val="50000"/>
                  </a:srgbClr>
                </a:solidFill>
              </a:rPr>
              <a:t> – Deposition Cell</a:t>
            </a:r>
            <a:endParaRPr lang="en-US" sz="3200" u="sng" dirty="0">
              <a:solidFill>
                <a:srgbClr val="669933">
                  <a:lumMod val="50000"/>
                </a:srgbClr>
              </a:solidFill>
            </a:endParaRPr>
          </a:p>
        </p:txBody>
      </p:sp>
      <p:sp>
        <p:nvSpPr>
          <p:cNvPr id="7" name="TextBox 6"/>
          <p:cNvSpPr txBox="1"/>
          <p:nvPr/>
        </p:nvSpPr>
        <p:spPr>
          <a:xfrm>
            <a:off x="267651" y="1844516"/>
            <a:ext cx="4089581" cy="2308324"/>
          </a:xfrm>
          <a:prstGeom prst="rect">
            <a:avLst/>
          </a:prstGeom>
          <a:noFill/>
        </p:spPr>
        <p:txBody>
          <a:bodyPr wrap="none" rtlCol="0">
            <a:spAutoFit/>
          </a:bodyPr>
          <a:lstStyle/>
          <a:p>
            <a:r>
              <a:rPr lang="en-CA" b="1" dirty="0" smtClean="0">
                <a:solidFill>
                  <a:schemeClr val="accent5">
                    <a:lumMod val="50000"/>
                  </a:schemeClr>
                </a:solidFill>
              </a:rPr>
              <a:t>Inputs (Software):</a:t>
            </a:r>
          </a:p>
          <a:p>
            <a:r>
              <a:rPr lang="en-CA" b="1" dirty="0" err="1" smtClean="0">
                <a:solidFill>
                  <a:schemeClr val="accent5">
                    <a:lumMod val="50000"/>
                  </a:schemeClr>
                </a:solidFill>
              </a:rPr>
              <a:t>Potentiostat</a:t>
            </a:r>
            <a:endParaRPr lang="en-CA" b="1" dirty="0" smtClean="0">
              <a:solidFill>
                <a:schemeClr val="accent5">
                  <a:lumMod val="50000"/>
                </a:schemeClr>
              </a:solidFill>
            </a:endParaRPr>
          </a:p>
          <a:p>
            <a:r>
              <a:rPr lang="en-CA" dirty="0" smtClean="0"/>
              <a:t>Electrochemical Profile </a:t>
            </a:r>
          </a:p>
          <a:p>
            <a:pPr marL="285750" indent="-285750">
              <a:buFont typeface="Wingdings" panose="05000000000000000000" pitchFamily="2" charset="2"/>
              <a:buChar char="Ø"/>
            </a:pPr>
            <a:r>
              <a:rPr lang="en-CA" dirty="0" smtClean="0"/>
              <a:t>Programmed current/voltage profile</a:t>
            </a:r>
            <a:endParaRPr lang="en-CA" dirty="0"/>
          </a:p>
          <a:p>
            <a:endParaRPr lang="en-CA" dirty="0" smtClean="0"/>
          </a:p>
          <a:p>
            <a:r>
              <a:rPr lang="en-CA" b="1" dirty="0">
                <a:solidFill>
                  <a:schemeClr val="accent5">
                    <a:lumMod val="50000"/>
                  </a:schemeClr>
                </a:solidFill>
              </a:rPr>
              <a:t>Inputs </a:t>
            </a:r>
            <a:r>
              <a:rPr lang="en-CA" b="1" dirty="0" smtClean="0">
                <a:solidFill>
                  <a:schemeClr val="accent5">
                    <a:lumMod val="50000"/>
                  </a:schemeClr>
                </a:solidFill>
              </a:rPr>
              <a:t>(Physical):</a:t>
            </a:r>
            <a:endParaRPr lang="en-CA" b="1" dirty="0">
              <a:solidFill>
                <a:schemeClr val="accent5">
                  <a:lumMod val="50000"/>
                </a:schemeClr>
              </a:solidFill>
            </a:endParaRPr>
          </a:p>
          <a:p>
            <a:r>
              <a:rPr lang="en-CA" dirty="0" smtClean="0"/>
              <a:t>Glass Slide</a:t>
            </a:r>
          </a:p>
          <a:p>
            <a:r>
              <a:rPr lang="en-CA" dirty="0" smtClean="0"/>
              <a:t>Deposition Solution</a:t>
            </a:r>
            <a:endParaRPr lang="en-CA" dirty="0"/>
          </a:p>
        </p:txBody>
      </p:sp>
      <p:sp>
        <p:nvSpPr>
          <p:cNvPr id="8" name="TextBox 7"/>
          <p:cNvSpPr txBox="1"/>
          <p:nvPr/>
        </p:nvSpPr>
        <p:spPr>
          <a:xfrm>
            <a:off x="6040948" y="1844516"/>
            <a:ext cx="3570208" cy="646331"/>
          </a:xfrm>
          <a:prstGeom prst="rect">
            <a:avLst/>
          </a:prstGeom>
          <a:noFill/>
        </p:spPr>
        <p:txBody>
          <a:bodyPr wrap="none" rtlCol="0">
            <a:spAutoFit/>
          </a:bodyPr>
          <a:lstStyle/>
          <a:p>
            <a:r>
              <a:rPr lang="en-CA" b="1" dirty="0" smtClean="0">
                <a:solidFill>
                  <a:schemeClr val="accent5">
                    <a:lumMod val="50000"/>
                  </a:schemeClr>
                </a:solidFill>
              </a:rPr>
              <a:t>Outputs (Physical):</a:t>
            </a:r>
          </a:p>
          <a:p>
            <a:r>
              <a:rPr lang="en-CA" dirty="0" smtClean="0"/>
              <a:t>Glass slide w/ catalyst deposition</a:t>
            </a:r>
            <a:endParaRPr lang="en-CA" dirty="0"/>
          </a:p>
        </p:txBody>
      </p:sp>
    </p:spTree>
    <p:extLst>
      <p:ext uri="{BB962C8B-B14F-4D97-AF65-F5344CB8AC3E}">
        <p14:creationId xmlns:p14="http://schemas.microsoft.com/office/powerpoint/2010/main" val="159813809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267651" y="373573"/>
            <a:ext cx="10462262"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err="1" smtClean="0">
                <a:solidFill>
                  <a:srgbClr val="669933">
                    <a:lumMod val="50000"/>
                  </a:srgbClr>
                </a:solidFill>
              </a:rPr>
              <a:t>EChem</a:t>
            </a:r>
            <a:r>
              <a:rPr lang="en-US" sz="3200" dirty="0" smtClean="0">
                <a:solidFill>
                  <a:srgbClr val="669933">
                    <a:lumMod val="50000"/>
                  </a:srgbClr>
                </a:solidFill>
              </a:rPr>
              <a:t> Module – </a:t>
            </a:r>
            <a:r>
              <a:rPr lang="en-US" sz="3200" dirty="0" err="1" smtClean="0">
                <a:solidFill>
                  <a:srgbClr val="669933">
                    <a:lumMod val="50000"/>
                  </a:srgbClr>
                </a:solidFill>
              </a:rPr>
              <a:t>Input/Output</a:t>
            </a:r>
            <a:r>
              <a:rPr lang="en-US" sz="3200" dirty="0" smtClean="0">
                <a:solidFill>
                  <a:srgbClr val="669933">
                    <a:lumMod val="50000"/>
                  </a:srgbClr>
                </a:solidFill>
              </a:rPr>
              <a:t> – Characterization Cell</a:t>
            </a:r>
            <a:endParaRPr lang="en-US" sz="3200" u="sng" dirty="0">
              <a:solidFill>
                <a:srgbClr val="669933">
                  <a:lumMod val="50000"/>
                </a:srgbClr>
              </a:solidFill>
            </a:endParaRPr>
          </a:p>
        </p:txBody>
      </p:sp>
      <p:sp>
        <p:nvSpPr>
          <p:cNvPr id="7" name="TextBox 6"/>
          <p:cNvSpPr txBox="1"/>
          <p:nvPr/>
        </p:nvSpPr>
        <p:spPr>
          <a:xfrm>
            <a:off x="267651" y="1844516"/>
            <a:ext cx="4089581" cy="2308324"/>
          </a:xfrm>
          <a:prstGeom prst="rect">
            <a:avLst/>
          </a:prstGeom>
          <a:noFill/>
        </p:spPr>
        <p:txBody>
          <a:bodyPr wrap="none" rtlCol="0">
            <a:spAutoFit/>
          </a:bodyPr>
          <a:lstStyle/>
          <a:p>
            <a:r>
              <a:rPr lang="en-CA" b="1" dirty="0" smtClean="0">
                <a:solidFill>
                  <a:schemeClr val="accent5">
                    <a:lumMod val="50000"/>
                  </a:schemeClr>
                </a:solidFill>
              </a:rPr>
              <a:t>Inputs (Software):</a:t>
            </a:r>
          </a:p>
          <a:p>
            <a:r>
              <a:rPr lang="en-CA" b="1" dirty="0" err="1" smtClean="0">
                <a:solidFill>
                  <a:schemeClr val="accent5">
                    <a:lumMod val="50000"/>
                  </a:schemeClr>
                </a:solidFill>
              </a:rPr>
              <a:t>Potentiostat</a:t>
            </a:r>
            <a:endParaRPr lang="en-CA" b="1" dirty="0" smtClean="0">
              <a:solidFill>
                <a:schemeClr val="accent5">
                  <a:lumMod val="50000"/>
                </a:schemeClr>
              </a:solidFill>
            </a:endParaRPr>
          </a:p>
          <a:p>
            <a:r>
              <a:rPr lang="en-CA" dirty="0" smtClean="0"/>
              <a:t>Electrochemical Profile </a:t>
            </a:r>
          </a:p>
          <a:p>
            <a:pPr marL="285750" indent="-285750">
              <a:buFont typeface="Wingdings" panose="05000000000000000000" pitchFamily="2" charset="2"/>
              <a:buChar char="Ø"/>
            </a:pPr>
            <a:r>
              <a:rPr lang="en-CA" dirty="0" smtClean="0"/>
              <a:t>Programmed current/voltage profile</a:t>
            </a:r>
            <a:endParaRPr lang="en-CA" dirty="0"/>
          </a:p>
          <a:p>
            <a:endParaRPr lang="en-CA" dirty="0" smtClean="0"/>
          </a:p>
          <a:p>
            <a:r>
              <a:rPr lang="en-CA" b="1" dirty="0">
                <a:solidFill>
                  <a:schemeClr val="accent5">
                    <a:lumMod val="50000"/>
                  </a:schemeClr>
                </a:solidFill>
              </a:rPr>
              <a:t>Inputs </a:t>
            </a:r>
            <a:r>
              <a:rPr lang="en-CA" b="1" dirty="0" smtClean="0">
                <a:solidFill>
                  <a:schemeClr val="accent5">
                    <a:lumMod val="50000"/>
                  </a:schemeClr>
                </a:solidFill>
              </a:rPr>
              <a:t>(Physical):</a:t>
            </a:r>
            <a:endParaRPr lang="en-CA" b="1" dirty="0">
              <a:solidFill>
                <a:schemeClr val="accent5">
                  <a:lumMod val="50000"/>
                </a:schemeClr>
              </a:solidFill>
            </a:endParaRPr>
          </a:p>
          <a:p>
            <a:r>
              <a:rPr lang="en-CA" dirty="0" smtClean="0"/>
              <a:t>Coated Glass Slide</a:t>
            </a:r>
          </a:p>
          <a:p>
            <a:r>
              <a:rPr lang="en-CA" dirty="0" smtClean="0"/>
              <a:t>Characterization Solution</a:t>
            </a:r>
            <a:endParaRPr lang="en-CA" dirty="0"/>
          </a:p>
        </p:txBody>
      </p:sp>
      <p:sp>
        <p:nvSpPr>
          <p:cNvPr id="8" name="TextBox 7"/>
          <p:cNvSpPr txBox="1"/>
          <p:nvPr/>
        </p:nvSpPr>
        <p:spPr>
          <a:xfrm>
            <a:off x="6040948" y="1844516"/>
            <a:ext cx="3274679" cy="3416320"/>
          </a:xfrm>
          <a:prstGeom prst="rect">
            <a:avLst/>
          </a:prstGeom>
          <a:noFill/>
        </p:spPr>
        <p:txBody>
          <a:bodyPr wrap="none" rtlCol="0">
            <a:spAutoFit/>
          </a:bodyPr>
          <a:lstStyle/>
          <a:p>
            <a:r>
              <a:rPr lang="en-CA" b="1" dirty="0" smtClean="0">
                <a:solidFill>
                  <a:schemeClr val="accent5">
                    <a:lumMod val="50000"/>
                  </a:schemeClr>
                </a:solidFill>
              </a:rPr>
              <a:t>Outputs (Software):</a:t>
            </a:r>
          </a:p>
          <a:p>
            <a:r>
              <a:rPr lang="en-CA" b="1" dirty="0" err="1" smtClean="0">
                <a:solidFill>
                  <a:schemeClr val="accent5">
                    <a:lumMod val="50000"/>
                  </a:schemeClr>
                </a:solidFill>
              </a:rPr>
              <a:t>Potentiostat</a:t>
            </a:r>
            <a:endParaRPr lang="en-CA" b="1" dirty="0" smtClean="0">
              <a:solidFill>
                <a:schemeClr val="accent5">
                  <a:lumMod val="50000"/>
                </a:schemeClr>
              </a:solidFill>
            </a:endParaRPr>
          </a:p>
          <a:p>
            <a:r>
              <a:rPr lang="en-CA" dirty="0" smtClean="0"/>
              <a:t>Electrochemical </a:t>
            </a:r>
          </a:p>
          <a:p>
            <a:pPr marL="285750" indent="-285750">
              <a:buFont typeface="Wingdings" panose="05000000000000000000" pitchFamily="2" charset="2"/>
              <a:buChar char="Ø"/>
            </a:pPr>
            <a:r>
              <a:rPr lang="en-CA" dirty="0" smtClean="0"/>
              <a:t>Current/Voltage Response</a:t>
            </a:r>
          </a:p>
          <a:p>
            <a:pPr marL="285750" indent="-285750">
              <a:buFont typeface="Wingdings" panose="05000000000000000000" pitchFamily="2" charset="2"/>
              <a:buChar char="Ø"/>
            </a:pPr>
            <a:r>
              <a:rPr lang="en-CA" dirty="0" smtClean="0"/>
              <a:t>Performance Descriptors</a:t>
            </a:r>
          </a:p>
          <a:p>
            <a:endParaRPr lang="en-CA" dirty="0" smtClean="0"/>
          </a:p>
          <a:p>
            <a:r>
              <a:rPr lang="en-CA" b="1" dirty="0" smtClean="0">
                <a:solidFill>
                  <a:schemeClr val="accent5">
                    <a:lumMod val="50000"/>
                  </a:schemeClr>
                </a:solidFill>
              </a:rPr>
              <a:t>O</a:t>
            </a:r>
            <a:r>
              <a:rPr lang="en-CA" b="1" baseline="-25000" dirty="0" smtClean="0">
                <a:solidFill>
                  <a:schemeClr val="accent5">
                    <a:lumMod val="50000"/>
                  </a:schemeClr>
                </a:solidFill>
              </a:rPr>
              <a:t>2</a:t>
            </a:r>
            <a:r>
              <a:rPr lang="en-CA" b="1" dirty="0" smtClean="0">
                <a:solidFill>
                  <a:schemeClr val="accent5">
                    <a:lumMod val="50000"/>
                  </a:schemeClr>
                </a:solidFill>
              </a:rPr>
              <a:t> Analyzer (</a:t>
            </a:r>
            <a:r>
              <a:rPr lang="en-CA" b="1" u="sng" dirty="0" smtClean="0">
                <a:solidFill>
                  <a:schemeClr val="accent5">
                    <a:lumMod val="50000"/>
                  </a:schemeClr>
                </a:solidFill>
              </a:rPr>
              <a:t>Char Cell Only</a:t>
            </a:r>
            <a:r>
              <a:rPr lang="en-CA" b="1" dirty="0" smtClean="0">
                <a:solidFill>
                  <a:schemeClr val="accent5">
                    <a:lumMod val="50000"/>
                  </a:schemeClr>
                </a:solidFill>
              </a:rPr>
              <a:t>)</a:t>
            </a:r>
          </a:p>
          <a:p>
            <a:r>
              <a:rPr lang="en-CA" dirty="0" smtClean="0"/>
              <a:t>O</a:t>
            </a:r>
            <a:r>
              <a:rPr lang="en-CA" baseline="-25000" dirty="0" smtClean="0"/>
              <a:t>2</a:t>
            </a:r>
            <a:r>
              <a:rPr lang="en-CA" dirty="0" smtClean="0"/>
              <a:t> Evolution profile</a:t>
            </a:r>
          </a:p>
          <a:p>
            <a:endParaRPr lang="en-CA" dirty="0"/>
          </a:p>
          <a:p>
            <a:r>
              <a:rPr lang="en-CA" b="1" dirty="0" smtClean="0">
                <a:solidFill>
                  <a:schemeClr val="accent5">
                    <a:lumMod val="50000"/>
                  </a:schemeClr>
                </a:solidFill>
              </a:rPr>
              <a:t>Camera</a:t>
            </a:r>
          </a:p>
          <a:p>
            <a:r>
              <a:rPr lang="en-CA" dirty="0" smtClean="0"/>
              <a:t>Image</a:t>
            </a:r>
          </a:p>
          <a:p>
            <a:endParaRPr lang="en-CA" dirty="0"/>
          </a:p>
        </p:txBody>
      </p:sp>
    </p:spTree>
    <p:extLst>
      <p:ext uri="{BB962C8B-B14F-4D97-AF65-F5344CB8AC3E}">
        <p14:creationId xmlns:p14="http://schemas.microsoft.com/office/powerpoint/2010/main" val="91069137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a:picLocks noChangeAspect="1"/>
          </p:cNvPicPr>
          <p:nvPr/>
        </p:nvPicPr>
        <p:blipFill>
          <a:blip r:embed="rId2"/>
          <a:stretch>
            <a:fillRect/>
          </a:stretch>
        </p:blipFill>
        <p:spPr>
          <a:xfrm>
            <a:off x="5324347" y="3069263"/>
            <a:ext cx="2664197" cy="2767728"/>
          </a:xfrm>
          <a:prstGeom prst="rect">
            <a:avLst/>
          </a:prstGeom>
        </p:spPr>
      </p:pic>
      <p:pic>
        <p:nvPicPr>
          <p:cNvPr id="46" name="Picture 45"/>
          <p:cNvPicPr>
            <a:picLocks noChangeAspect="1"/>
          </p:cNvPicPr>
          <p:nvPr/>
        </p:nvPicPr>
        <p:blipFill>
          <a:blip r:embed="rId3"/>
          <a:stretch>
            <a:fillRect/>
          </a:stretch>
        </p:blipFill>
        <p:spPr>
          <a:xfrm>
            <a:off x="8547588" y="2929165"/>
            <a:ext cx="2736195" cy="2902684"/>
          </a:xfrm>
          <a:prstGeom prst="rect">
            <a:avLst/>
          </a:prstGeom>
        </p:spPr>
      </p:pic>
      <p:sp>
        <p:nvSpPr>
          <p:cNvPr id="31" name="Title 1"/>
          <p:cNvSpPr txBox="1">
            <a:spLocks/>
          </p:cNvSpPr>
          <p:nvPr/>
        </p:nvSpPr>
        <p:spPr>
          <a:xfrm>
            <a:off x="267651" y="373573"/>
            <a:ext cx="10094189"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err="1" smtClean="0">
                <a:solidFill>
                  <a:srgbClr val="669933">
                    <a:lumMod val="50000"/>
                  </a:srgbClr>
                </a:solidFill>
              </a:rPr>
              <a:t>EChem</a:t>
            </a:r>
            <a:r>
              <a:rPr lang="en-US" sz="3200" dirty="0" smtClean="0">
                <a:solidFill>
                  <a:srgbClr val="669933">
                    <a:lumMod val="50000"/>
                  </a:srgbClr>
                </a:solidFill>
              </a:rPr>
              <a:t> Module – Sizing &amp; Components</a:t>
            </a:r>
            <a:endParaRPr lang="en-US" sz="3200" u="sng" dirty="0">
              <a:solidFill>
                <a:srgbClr val="669933">
                  <a:lumMod val="50000"/>
                </a:srgbClr>
              </a:solidFill>
            </a:endParaRPr>
          </a:p>
        </p:txBody>
      </p:sp>
      <p:sp>
        <p:nvSpPr>
          <p:cNvPr id="6" name="TextBox 5"/>
          <p:cNvSpPr txBox="1"/>
          <p:nvPr/>
        </p:nvSpPr>
        <p:spPr>
          <a:xfrm>
            <a:off x="267651" y="1880319"/>
            <a:ext cx="2852063" cy="646331"/>
          </a:xfrm>
          <a:prstGeom prst="rect">
            <a:avLst/>
          </a:prstGeom>
          <a:solidFill>
            <a:schemeClr val="bg1"/>
          </a:solidFill>
        </p:spPr>
        <p:txBody>
          <a:bodyPr wrap="none" rtlCol="0">
            <a:spAutoFit/>
          </a:bodyPr>
          <a:lstStyle/>
          <a:p>
            <a:r>
              <a:rPr lang="en-CA" b="1" dirty="0" smtClean="0">
                <a:solidFill>
                  <a:schemeClr val="accent5">
                    <a:lumMod val="50000"/>
                  </a:schemeClr>
                </a:solidFill>
              </a:rPr>
              <a:t>Glass Slide</a:t>
            </a:r>
          </a:p>
          <a:p>
            <a:r>
              <a:rPr lang="en-CA" dirty="0" smtClean="0"/>
              <a:t>25 mm x 25 mm x 2.2 mm</a:t>
            </a:r>
            <a:endParaRPr lang="en-CA" dirty="0"/>
          </a:p>
        </p:txBody>
      </p:sp>
      <p:pic>
        <p:nvPicPr>
          <p:cNvPr id="1026" name="Picture 2" descr="Techinstro Transparent FTO Glass Slides, Rs 365 /piece, Techinstro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29100" y="1670675"/>
            <a:ext cx="1774857" cy="139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67651" y="3990107"/>
            <a:ext cx="4696542" cy="923330"/>
          </a:xfrm>
          <a:prstGeom prst="rect">
            <a:avLst/>
          </a:prstGeom>
          <a:solidFill>
            <a:schemeClr val="bg1"/>
          </a:solidFill>
        </p:spPr>
        <p:txBody>
          <a:bodyPr wrap="none" rtlCol="0">
            <a:spAutoFit/>
          </a:bodyPr>
          <a:lstStyle/>
          <a:p>
            <a:r>
              <a:rPr lang="en-CA" b="1" dirty="0" smtClean="0">
                <a:solidFill>
                  <a:schemeClr val="accent5">
                    <a:lumMod val="50000"/>
                  </a:schemeClr>
                </a:solidFill>
              </a:rPr>
              <a:t>Cell Body</a:t>
            </a:r>
            <a:endParaRPr lang="en-CA" dirty="0" smtClean="0"/>
          </a:p>
          <a:p>
            <a:pPr marL="285750" indent="-285750">
              <a:buFontTx/>
              <a:buChar char="-"/>
            </a:pPr>
            <a:r>
              <a:rPr lang="en-CA" dirty="0" smtClean="0"/>
              <a:t>Accommodate at least 5 mL of electrolyte</a:t>
            </a:r>
          </a:p>
          <a:p>
            <a:pPr marL="285750" indent="-285750">
              <a:buFontTx/>
              <a:buChar char="-"/>
            </a:pPr>
            <a:r>
              <a:rPr lang="en-CA" dirty="0" smtClean="0"/>
              <a:t>Still in development</a:t>
            </a:r>
            <a:endParaRPr lang="en-CA" dirty="0"/>
          </a:p>
        </p:txBody>
      </p:sp>
      <p:sp>
        <p:nvSpPr>
          <p:cNvPr id="34" name="Oval 33"/>
          <p:cNvSpPr/>
          <p:nvPr/>
        </p:nvSpPr>
        <p:spPr>
          <a:xfrm>
            <a:off x="5983766" y="4996500"/>
            <a:ext cx="1445734" cy="6061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TextBox 35"/>
          <p:cNvSpPr txBox="1"/>
          <p:nvPr/>
        </p:nvSpPr>
        <p:spPr>
          <a:xfrm>
            <a:off x="5777348" y="1577379"/>
            <a:ext cx="1864613" cy="1200329"/>
          </a:xfrm>
          <a:prstGeom prst="rect">
            <a:avLst/>
          </a:prstGeom>
          <a:noFill/>
        </p:spPr>
        <p:txBody>
          <a:bodyPr wrap="none" rtlCol="0">
            <a:spAutoFit/>
          </a:bodyPr>
          <a:lstStyle/>
          <a:p>
            <a:pPr algn="ctr"/>
            <a:r>
              <a:rPr lang="en-CA" b="1" dirty="0" smtClean="0">
                <a:solidFill>
                  <a:schemeClr val="accent5">
                    <a:lumMod val="50000"/>
                  </a:schemeClr>
                </a:solidFill>
              </a:rPr>
              <a:t>Deposition Cell</a:t>
            </a:r>
          </a:p>
          <a:p>
            <a:pPr algn="ctr"/>
            <a:r>
              <a:rPr lang="en-CA" b="1" dirty="0" smtClean="0">
                <a:solidFill>
                  <a:schemeClr val="accent5">
                    <a:lumMod val="50000"/>
                  </a:schemeClr>
                </a:solidFill>
              </a:rPr>
              <a:t>Area = 1.5 cm</a:t>
            </a:r>
            <a:r>
              <a:rPr lang="en-CA" b="1" baseline="30000" dirty="0" smtClean="0">
                <a:solidFill>
                  <a:schemeClr val="accent5">
                    <a:lumMod val="50000"/>
                  </a:schemeClr>
                </a:solidFill>
              </a:rPr>
              <a:t>2</a:t>
            </a:r>
            <a:endParaRPr lang="en-CA" b="1" dirty="0" smtClean="0">
              <a:solidFill>
                <a:schemeClr val="accent5">
                  <a:lumMod val="50000"/>
                </a:schemeClr>
              </a:solidFill>
            </a:endParaRPr>
          </a:p>
          <a:p>
            <a:pPr algn="ctr"/>
            <a:r>
              <a:rPr lang="en-CA" b="1" dirty="0" smtClean="0">
                <a:solidFill>
                  <a:schemeClr val="accent5">
                    <a:lumMod val="50000"/>
                  </a:schemeClr>
                </a:solidFill>
              </a:rPr>
              <a:t>No O</a:t>
            </a:r>
            <a:r>
              <a:rPr lang="en-CA" b="1" baseline="-25000" dirty="0" smtClean="0">
                <a:solidFill>
                  <a:schemeClr val="accent5">
                    <a:lumMod val="50000"/>
                  </a:schemeClr>
                </a:solidFill>
              </a:rPr>
              <a:t>2</a:t>
            </a:r>
            <a:r>
              <a:rPr lang="en-CA" b="1" dirty="0" smtClean="0">
                <a:solidFill>
                  <a:schemeClr val="accent5">
                    <a:lumMod val="50000"/>
                  </a:schemeClr>
                </a:solidFill>
              </a:rPr>
              <a:t> Analyzer</a:t>
            </a:r>
          </a:p>
          <a:p>
            <a:pPr algn="ctr"/>
            <a:r>
              <a:rPr lang="en-CA" b="1" dirty="0" smtClean="0">
                <a:solidFill>
                  <a:schemeClr val="accent5">
                    <a:lumMod val="50000"/>
                  </a:schemeClr>
                </a:solidFill>
              </a:rPr>
              <a:t>No Agitation</a:t>
            </a:r>
          </a:p>
        </p:txBody>
      </p:sp>
      <p:sp>
        <p:nvSpPr>
          <p:cNvPr id="38" name="TextBox 37"/>
          <p:cNvSpPr txBox="1"/>
          <p:nvPr/>
        </p:nvSpPr>
        <p:spPr>
          <a:xfrm>
            <a:off x="8615352" y="1670675"/>
            <a:ext cx="2480166" cy="646331"/>
          </a:xfrm>
          <a:prstGeom prst="rect">
            <a:avLst/>
          </a:prstGeom>
          <a:noFill/>
        </p:spPr>
        <p:txBody>
          <a:bodyPr wrap="none" rtlCol="0">
            <a:spAutoFit/>
          </a:bodyPr>
          <a:lstStyle/>
          <a:p>
            <a:pPr algn="ctr"/>
            <a:r>
              <a:rPr lang="en-CA" b="1" dirty="0" smtClean="0">
                <a:solidFill>
                  <a:schemeClr val="accent5">
                    <a:lumMod val="50000"/>
                  </a:schemeClr>
                </a:solidFill>
              </a:rPr>
              <a:t>Characterization Cell</a:t>
            </a:r>
          </a:p>
          <a:p>
            <a:pPr algn="ctr"/>
            <a:r>
              <a:rPr lang="en-CA" b="1" dirty="0" smtClean="0">
                <a:solidFill>
                  <a:schemeClr val="accent5">
                    <a:lumMod val="50000"/>
                  </a:schemeClr>
                </a:solidFill>
              </a:rPr>
              <a:t>Area = 1 cm</a:t>
            </a:r>
            <a:r>
              <a:rPr lang="en-CA" b="1" baseline="30000" dirty="0" smtClean="0">
                <a:solidFill>
                  <a:schemeClr val="accent5">
                    <a:lumMod val="50000"/>
                  </a:schemeClr>
                </a:solidFill>
              </a:rPr>
              <a:t>2</a:t>
            </a:r>
            <a:endParaRPr lang="en-CA" b="1" dirty="0">
              <a:solidFill>
                <a:schemeClr val="accent5">
                  <a:lumMod val="50000"/>
                </a:schemeClr>
              </a:solidFill>
            </a:endParaRPr>
          </a:p>
        </p:txBody>
      </p:sp>
      <p:sp>
        <p:nvSpPr>
          <p:cNvPr id="37" name="TextBox 36"/>
          <p:cNvSpPr txBox="1"/>
          <p:nvPr/>
        </p:nvSpPr>
        <p:spPr>
          <a:xfrm>
            <a:off x="8101012" y="2405945"/>
            <a:ext cx="394660" cy="523220"/>
          </a:xfrm>
          <a:prstGeom prst="rect">
            <a:avLst/>
          </a:prstGeom>
          <a:noFill/>
        </p:spPr>
        <p:txBody>
          <a:bodyPr wrap="none" rtlCol="0">
            <a:spAutoFit/>
          </a:bodyPr>
          <a:lstStyle/>
          <a:p>
            <a:r>
              <a:rPr lang="en-CA" sz="2800" b="1" dirty="0" smtClean="0">
                <a:solidFill>
                  <a:schemeClr val="accent5">
                    <a:lumMod val="50000"/>
                  </a:schemeClr>
                </a:solidFill>
              </a:rPr>
              <a:t>&gt;</a:t>
            </a:r>
            <a:endParaRPr lang="en-CA" sz="2800" b="1" dirty="0">
              <a:solidFill>
                <a:schemeClr val="accent5">
                  <a:lumMod val="50000"/>
                </a:schemeClr>
              </a:solidFill>
            </a:endParaRPr>
          </a:p>
        </p:txBody>
      </p:sp>
      <p:sp>
        <p:nvSpPr>
          <p:cNvPr id="44" name="Oval 43"/>
          <p:cNvSpPr/>
          <p:nvPr/>
        </p:nvSpPr>
        <p:spPr>
          <a:xfrm>
            <a:off x="9229715" y="4917958"/>
            <a:ext cx="1445734" cy="6061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8106483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77E68ECE-59D7-452D-8595-BBB947F3BD2D}" type="slidenum">
              <a:rPr lang="en-US" smtClean="0">
                <a:solidFill>
                  <a:srgbClr val="004411"/>
                </a:solidFill>
              </a:rPr>
              <a:pPr/>
              <a:t>18</a:t>
            </a:fld>
            <a:endParaRPr lang="en-US" dirty="0">
              <a:solidFill>
                <a:srgbClr val="004411"/>
              </a:solidFill>
            </a:endParaRPr>
          </a:p>
        </p:txBody>
      </p:sp>
      <p:sp>
        <p:nvSpPr>
          <p:cNvPr id="7" name="Title 1"/>
          <p:cNvSpPr txBox="1">
            <a:spLocks/>
          </p:cNvSpPr>
          <p:nvPr/>
        </p:nvSpPr>
        <p:spPr>
          <a:xfrm>
            <a:off x="267651" y="373573"/>
            <a:ext cx="10094189"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err="1" smtClean="0">
                <a:solidFill>
                  <a:srgbClr val="669933">
                    <a:lumMod val="50000"/>
                  </a:srgbClr>
                </a:solidFill>
              </a:rPr>
              <a:t>EChem</a:t>
            </a:r>
            <a:r>
              <a:rPr lang="en-US" sz="3200" dirty="0" smtClean="0">
                <a:solidFill>
                  <a:srgbClr val="669933">
                    <a:lumMod val="50000"/>
                  </a:srgbClr>
                </a:solidFill>
              </a:rPr>
              <a:t> Module Step 1 – </a:t>
            </a:r>
            <a:r>
              <a:rPr lang="en-US" sz="3200" dirty="0" err="1" smtClean="0">
                <a:solidFill>
                  <a:srgbClr val="669933">
                    <a:lumMod val="50000"/>
                  </a:srgbClr>
                </a:solidFill>
              </a:rPr>
              <a:t>ElectroDeposition</a:t>
            </a:r>
            <a:endParaRPr lang="en-US" sz="3200" u="sng" dirty="0">
              <a:solidFill>
                <a:srgbClr val="669933">
                  <a:lumMod val="50000"/>
                </a:srgbClr>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737" y="1747837"/>
            <a:ext cx="9437915" cy="4865885"/>
          </a:xfrm>
          <a:prstGeom prst="rect">
            <a:avLst/>
          </a:prstGeom>
        </p:spPr>
      </p:pic>
    </p:spTree>
    <p:extLst>
      <p:ext uri="{BB962C8B-B14F-4D97-AF65-F5344CB8AC3E}">
        <p14:creationId xmlns:p14="http://schemas.microsoft.com/office/powerpoint/2010/main" val="134018108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67651" y="373573"/>
            <a:ext cx="10094189"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err="1" smtClean="0">
                <a:solidFill>
                  <a:srgbClr val="669933">
                    <a:lumMod val="50000"/>
                  </a:srgbClr>
                </a:solidFill>
              </a:rPr>
              <a:t>EChem</a:t>
            </a:r>
            <a:r>
              <a:rPr lang="en-US" sz="3200" dirty="0" smtClean="0">
                <a:solidFill>
                  <a:srgbClr val="669933">
                    <a:lumMod val="50000"/>
                  </a:srgbClr>
                </a:solidFill>
              </a:rPr>
              <a:t> Module Step 2 – </a:t>
            </a:r>
            <a:r>
              <a:rPr lang="en-US" sz="3200" dirty="0" err="1" smtClean="0">
                <a:solidFill>
                  <a:srgbClr val="669933">
                    <a:lumMod val="50000"/>
                  </a:srgbClr>
                </a:solidFill>
              </a:rPr>
              <a:t>ElectroCharacterization</a:t>
            </a:r>
            <a:endParaRPr lang="en-US" sz="3200" u="sng" dirty="0">
              <a:solidFill>
                <a:srgbClr val="669933">
                  <a:lumMod val="50000"/>
                </a:srgbClr>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 y="1943450"/>
            <a:ext cx="11591924" cy="4264802"/>
          </a:xfrm>
          <a:prstGeom prst="rect">
            <a:avLst/>
          </a:prstGeom>
        </p:spPr>
      </p:pic>
    </p:spTree>
    <p:extLst>
      <p:ext uri="{BB962C8B-B14F-4D97-AF65-F5344CB8AC3E}">
        <p14:creationId xmlns:p14="http://schemas.microsoft.com/office/powerpoint/2010/main" val="269453634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58549" y="218586"/>
            <a:ext cx="10521515"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smtClean="0">
                <a:solidFill>
                  <a:srgbClr val="669933">
                    <a:lumMod val="50000"/>
                  </a:srgbClr>
                </a:solidFill>
              </a:rPr>
              <a:t>OER Catalysts for Acid-Stable Systems – Gen 1 MAP</a:t>
            </a:r>
            <a:endParaRPr lang="en-US" sz="3200" u="sng" dirty="0">
              <a:solidFill>
                <a:srgbClr val="669933">
                  <a:lumMod val="50000"/>
                </a:srgbClr>
              </a:solidFill>
            </a:endParaRPr>
          </a:p>
        </p:txBody>
      </p:sp>
      <p:sp>
        <p:nvSpPr>
          <p:cNvPr id="2" name="TextBox 1"/>
          <p:cNvSpPr txBox="1"/>
          <p:nvPr/>
        </p:nvSpPr>
        <p:spPr>
          <a:xfrm>
            <a:off x="179355" y="1636379"/>
            <a:ext cx="11841703" cy="369332"/>
          </a:xfrm>
          <a:prstGeom prst="rect">
            <a:avLst/>
          </a:prstGeom>
          <a:noFill/>
        </p:spPr>
        <p:txBody>
          <a:bodyPr wrap="none" rtlCol="0">
            <a:spAutoFit/>
          </a:bodyPr>
          <a:lstStyle/>
          <a:p>
            <a:r>
              <a:rPr lang="en-CA" b="1" dirty="0" smtClean="0">
                <a:solidFill>
                  <a:schemeClr val="accent5">
                    <a:lumMod val="50000"/>
                  </a:schemeClr>
                </a:solidFill>
              </a:rPr>
              <a:t>Acid stable OER catalyst design by treating activity and stability as decoupled elements of catalyst design</a:t>
            </a:r>
          </a:p>
        </p:txBody>
      </p:sp>
      <p:sp>
        <p:nvSpPr>
          <p:cNvPr id="11" name="TextBox 10"/>
          <p:cNvSpPr txBox="1"/>
          <p:nvPr/>
        </p:nvSpPr>
        <p:spPr>
          <a:xfrm>
            <a:off x="179355" y="2005711"/>
            <a:ext cx="4836709" cy="400110"/>
          </a:xfrm>
          <a:prstGeom prst="rect">
            <a:avLst/>
          </a:prstGeom>
          <a:noFill/>
        </p:spPr>
        <p:txBody>
          <a:bodyPr wrap="none" rtlCol="0">
            <a:spAutoFit/>
          </a:bodyPr>
          <a:lstStyle/>
          <a:p>
            <a:r>
              <a:rPr lang="en-CA" sz="2000" b="1" dirty="0" err="1" smtClean="0">
                <a:solidFill>
                  <a:prstClr val="black"/>
                </a:solidFill>
              </a:rPr>
              <a:t>Eg</a:t>
            </a:r>
            <a:r>
              <a:rPr lang="en-CA" sz="2000" b="1" dirty="0" smtClean="0">
                <a:solidFill>
                  <a:prstClr val="black"/>
                </a:solidFill>
              </a:rPr>
              <a:t>: </a:t>
            </a:r>
            <a:r>
              <a:rPr lang="en-CA" sz="2000" b="1" dirty="0" smtClean="0">
                <a:solidFill>
                  <a:srgbClr val="FF0000"/>
                </a:solidFill>
              </a:rPr>
              <a:t>Co</a:t>
            </a:r>
            <a:r>
              <a:rPr lang="en-CA" sz="2000" b="1" dirty="0" smtClean="0">
                <a:solidFill>
                  <a:srgbClr val="00B0F0"/>
                </a:solidFill>
              </a:rPr>
              <a:t> </a:t>
            </a:r>
            <a:r>
              <a:rPr lang="en-CA" sz="2000" b="1" dirty="0" err="1" smtClean="0">
                <a:solidFill>
                  <a:srgbClr val="00B0F0"/>
                </a:solidFill>
              </a:rPr>
              <a:t>Mn</a:t>
            </a:r>
            <a:r>
              <a:rPr lang="en-CA" sz="2000" b="1" dirty="0" smtClean="0">
                <a:solidFill>
                  <a:srgbClr val="00B0F0"/>
                </a:solidFill>
              </a:rPr>
              <a:t> </a:t>
            </a:r>
            <a:r>
              <a:rPr lang="en-CA" sz="2000" b="1" dirty="0" smtClean="0">
                <a:solidFill>
                  <a:prstClr val="black"/>
                </a:solidFill>
              </a:rPr>
              <a:t>O</a:t>
            </a:r>
            <a:r>
              <a:rPr lang="en-CA" sz="2000" b="1" baseline="-25000" dirty="0" smtClean="0">
                <a:solidFill>
                  <a:prstClr val="black"/>
                </a:solidFill>
              </a:rPr>
              <a:t>x </a:t>
            </a:r>
            <a:r>
              <a:rPr lang="en-CA" sz="2000" b="1" dirty="0" smtClean="0">
                <a:solidFill>
                  <a:prstClr val="black"/>
                </a:solidFill>
              </a:rPr>
              <a:t>(</a:t>
            </a:r>
            <a:r>
              <a:rPr lang="en-CA" sz="2000" dirty="0">
                <a:solidFill>
                  <a:prstClr val="black"/>
                </a:solidFill>
              </a:rPr>
              <a:t>Huynh </a:t>
            </a:r>
            <a:r>
              <a:rPr lang="en-CA" sz="2000" i="1" dirty="0">
                <a:solidFill>
                  <a:prstClr val="black"/>
                </a:solidFill>
              </a:rPr>
              <a:t>et. al. Chem. Sci. 2017</a:t>
            </a:r>
            <a:r>
              <a:rPr lang="en-CA" sz="2000" i="1" dirty="0" smtClean="0">
                <a:solidFill>
                  <a:prstClr val="black"/>
                </a:solidFill>
              </a:rPr>
              <a:t>.</a:t>
            </a:r>
            <a:r>
              <a:rPr lang="en-CA" sz="2000" b="1" dirty="0" smtClean="0">
                <a:solidFill>
                  <a:prstClr val="black"/>
                </a:solidFill>
              </a:rPr>
              <a:t>)</a:t>
            </a:r>
          </a:p>
        </p:txBody>
      </p:sp>
      <p:cxnSp>
        <p:nvCxnSpPr>
          <p:cNvPr id="13" name="Straight Connector 12"/>
          <p:cNvCxnSpPr/>
          <p:nvPr/>
        </p:nvCxnSpPr>
        <p:spPr>
          <a:xfrm>
            <a:off x="1305033" y="2405821"/>
            <a:ext cx="0" cy="35285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44612" y="2752905"/>
            <a:ext cx="2169184" cy="400110"/>
          </a:xfrm>
          <a:prstGeom prst="rect">
            <a:avLst/>
          </a:prstGeom>
          <a:noFill/>
        </p:spPr>
        <p:txBody>
          <a:bodyPr wrap="none" rtlCol="0">
            <a:spAutoFit/>
          </a:bodyPr>
          <a:lstStyle/>
          <a:p>
            <a:r>
              <a:rPr lang="en-CA" sz="2000" b="1" dirty="0" smtClean="0">
                <a:solidFill>
                  <a:srgbClr val="00B0F0"/>
                </a:solidFill>
              </a:rPr>
              <a:t>Structural Element</a:t>
            </a:r>
          </a:p>
        </p:txBody>
      </p:sp>
      <p:cxnSp>
        <p:nvCxnSpPr>
          <p:cNvPr id="16" name="Straight Connector 15"/>
          <p:cNvCxnSpPr/>
          <p:nvPr/>
        </p:nvCxnSpPr>
        <p:spPr>
          <a:xfrm>
            <a:off x="895959" y="2405821"/>
            <a:ext cx="0" cy="9036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03454" y="3309480"/>
            <a:ext cx="2298130" cy="400110"/>
          </a:xfrm>
          <a:prstGeom prst="rect">
            <a:avLst/>
          </a:prstGeom>
          <a:noFill/>
        </p:spPr>
        <p:txBody>
          <a:bodyPr wrap="none" rtlCol="0">
            <a:spAutoFit/>
          </a:bodyPr>
          <a:lstStyle/>
          <a:p>
            <a:r>
              <a:rPr lang="en-CA" sz="2000" b="1" dirty="0" smtClean="0">
                <a:solidFill>
                  <a:srgbClr val="FF0000"/>
                </a:solidFill>
              </a:rPr>
              <a:t>Active Metal Center</a:t>
            </a:r>
          </a:p>
        </p:txBody>
      </p:sp>
      <p:pic>
        <p:nvPicPr>
          <p:cNvPr id="19" name="Picture 18"/>
          <p:cNvPicPr>
            <a:picLocks noChangeAspect="1"/>
          </p:cNvPicPr>
          <p:nvPr/>
        </p:nvPicPr>
        <p:blipFill>
          <a:blip r:embed="rId3"/>
          <a:stretch>
            <a:fillRect/>
          </a:stretch>
        </p:blipFill>
        <p:spPr>
          <a:xfrm>
            <a:off x="179355" y="3737719"/>
            <a:ext cx="5194750" cy="2868742"/>
          </a:xfrm>
          <a:prstGeom prst="rect">
            <a:avLst/>
          </a:prstGeom>
        </p:spPr>
      </p:pic>
      <p:sp>
        <p:nvSpPr>
          <p:cNvPr id="20" name="TextBox 19"/>
          <p:cNvSpPr txBox="1"/>
          <p:nvPr/>
        </p:nvSpPr>
        <p:spPr>
          <a:xfrm>
            <a:off x="3426710" y="4161822"/>
            <a:ext cx="734496" cy="369332"/>
          </a:xfrm>
          <a:prstGeom prst="rect">
            <a:avLst/>
          </a:prstGeom>
          <a:noFill/>
        </p:spPr>
        <p:txBody>
          <a:bodyPr wrap="none" rtlCol="0">
            <a:spAutoFit/>
          </a:bodyPr>
          <a:lstStyle/>
          <a:p>
            <a:r>
              <a:rPr lang="en-CA" b="1" dirty="0" err="1" smtClean="0">
                <a:solidFill>
                  <a:srgbClr val="00B0F0"/>
                </a:solidFill>
              </a:rPr>
              <a:t>MnO</a:t>
            </a:r>
            <a:r>
              <a:rPr lang="en-CA" b="1" baseline="-25000" dirty="0" err="1" smtClean="0">
                <a:solidFill>
                  <a:srgbClr val="00B0F0"/>
                </a:solidFill>
              </a:rPr>
              <a:t>x</a:t>
            </a:r>
            <a:endParaRPr lang="en-CA" b="1" dirty="0">
              <a:solidFill>
                <a:srgbClr val="00B0F0"/>
              </a:solidFill>
            </a:endParaRPr>
          </a:p>
        </p:txBody>
      </p:sp>
      <p:sp>
        <p:nvSpPr>
          <p:cNvPr id="22" name="TextBox 21"/>
          <p:cNvSpPr txBox="1"/>
          <p:nvPr/>
        </p:nvSpPr>
        <p:spPr>
          <a:xfrm>
            <a:off x="1806636" y="4709913"/>
            <a:ext cx="654346" cy="369332"/>
          </a:xfrm>
          <a:prstGeom prst="rect">
            <a:avLst/>
          </a:prstGeom>
          <a:noFill/>
        </p:spPr>
        <p:txBody>
          <a:bodyPr wrap="none" rtlCol="0">
            <a:spAutoFit/>
          </a:bodyPr>
          <a:lstStyle/>
          <a:p>
            <a:r>
              <a:rPr lang="en-CA" b="1" dirty="0" err="1" smtClean="0">
                <a:solidFill>
                  <a:srgbClr val="FF0000"/>
                </a:solidFill>
              </a:rPr>
              <a:t>CoO</a:t>
            </a:r>
            <a:r>
              <a:rPr lang="en-CA" b="1" baseline="-25000" dirty="0" err="1" smtClean="0">
                <a:solidFill>
                  <a:srgbClr val="FF0000"/>
                </a:solidFill>
              </a:rPr>
              <a:t>x</a:t>
            </a:r>
            <a:endParaRPr lang="en-CA" b="1" dirty="0">
              <a:solidFill>
                <a:srgbClr val="FF0000"/>
              </a:solidFill>
            </a:endParaRPr>
          </a:p>
        </p:txBody>
      </p:sp>
      <p:sp>
        <p:nvSpPr>
          <p:cNvPr id="23" name="TextBox 22"/>
          <p:cNvSpPr txBox="1"/>
          <p:nvPr/>
        </p:nvSpPr>
        <p:spPr>
          <a:xfrm>
            <a:off x="3426710" y="4778973"/>
            <a:ext cx="1090363" cy="369332"/>
          </a:xfrm>
          <a:prstGeom prst="rect">
            <a:avLst/>
          </a:prstGeom>
          <a:noFill/>
        </p:spPr>
        <p:txBody>
          <a:bodyPr wrap="none" rtlCol="0">
            <a:spAutoFit/>
          </a:bodyPr>
          <a:lstStyle/>
          <a:p>
            <a:r>
              <a:rPr lang="en-CA" b="1" dirty="0" err="1" smtClean="0">
                <a:solidFill>
                  <a:srgbClr val="00B050"/>
                </a:solidFill>
              </a:rPr>
              <a:t>CoMnO</a:t>
            </a:r>
            <a:r>
              <a:rPr lang="en-CA" b="1" baseline="-25000" dirty="0" err="1" smtClean="0">
                <a:solidFill>
                  <a:srgbClr val="00B050"/>
                </a:solidFill>
              </a:rPr>
              <a:t>x</a:t>
            </a:r>
            <a:endParaRPr lang="en-CA" b="1" dirty="0">
              <a:solidFill>
                <a:srgbClr val="00B050"/>
              </a:solidFill>
            </a:endParaRPr>
          </a:p>
        </p:txBody>
      </p:sp>
      <p:sp>
        <p:nvSpPr>
          <p:cNvPr id="18" name="Rounded Rectangle 17"/>
          <p:cNvSpPr/>
          <p:nvPr/>
        </p:nvSpPr>
        <p:spPr>
          <a:xfrm>
            <a:off x="5619306" y="3514545"/>
            <a:ext cx="6207736" cy="1352244"/>
          </a:xfrm>
          <a:prstGeom prst="roundRect">
            <a:avLst/>
          </a:prstGeom>
          <a:solidFill>
            <a:schemeClr val="bg1"/>
          </a:solidFill>
          <a:ln w="349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21" name="TextBox 20"/>
          <p:cNvSpPr txBox="1"/>
          <p:nvPr/>
        </p:nvSpPr>
        <p:spPr>
          <a:xfrm>
            <a:off x="5651366" y="3543349"/>
            <a:ext cx="6267894" cy="1077218"/>
          </a:xfrm>
          <a:prstGeom prst="rect">
            <a:avLst/>
          </a:prstGeom>
          <a:noFill/>
        </p:spPr>
        <p:txBody>
          <a:bodyPr wrap="square" rtlCol="0">
            <a:spAutoFit/>
          </a:bodyPr>
          <a:lstStyle/>
          <a:p>
            <a:r>
              <a:rPr lang="en-CA" sz="1600" b="1" dirty="0" smtClean="0">
                <a:solidFill>
                  <a:srgbClr val="70AD47">
                    <a:lumMod val="50000"/>
                  </a:srgbClr>
                </a:solidFill>
              </a:rPr>
              <a:t>Exploration of various active &amp; structural mixed metal oxides (M = 1-4) </a:t>
            </a:r>
          </a:p>
          <a:p>
            <a:endParaRPr lang="en-CA" sz="1600" b="1" dirty="0" smtClean="0">
              <a:solidFill>
                <a:srgbClr val="70AD47">
                  <a:lumMod val="50000"/>
                </a:srgbClr>
              </a:solidFill>
            </a:endParaRPr>
          </a:p>
          <a:p>
            <a:r>
              <a:rPr lang="en-CA" sz="1600" b="1" dirty="0" smtClean="0">
                <a:solidFill>
                  <a:srgbClr val="70AD47">
                    <a:lumMod val="50000"/>
                  </a:srgbClr>
                </a:solidFill>
              </a:rPr>
              <a:t>Synthesis via electrodeposition for large parameter space</a:t>
            </a:r>
          </a:p>
        </p:txBody>
      </p:sp>
      <p:pic>
        <p:nvPicPr>
          <p:cNvPr id="4" name="Picture 3"/>
          <p:cNvPicPr>
            <a:picLocks noChangeAspect="1"/>
          </p:cNvPicPr>
          <p:nvPr/>
        </p:nvPicPr>
        <p:blipFill>
          <a:blip r:embed="rId4"/>
          <a:stretch>
            <a:fillRect/>
          </a:stretch>
        </p:blipFill>
        <p:spPr>
          <a:xfrm>
            <a:off x="5619307" y="2072399"/>
            <a:ext cx="4775978" cy="1145402"/>
          </a:xfrm>
          <a:prstGeom prst="rect">
            <a:avLst/>
          </a:prstGeom>
        </p:spPr>
      </p:pic>
      <p:pic>
        <p:nvPicPr>
          <p:cNvPr id="6" name="Picture 5"/>
          <p:cNvPicPr>
            <a:picLocks noChangeAspect="1"/>
          </p:cNvPicPr>
          <p:nvPr/>
        </p:nvPicPr>
        <p:blipFill>
          <a:blip r:embed="rId5"/>
          <a:stretch>
            <a:fillRect/>
          </a:stretch>
        </p:blipFill>
        <p:spPr>
          <a:xfrm>
            <a:off x="5801950" y="3207502"/>
            <a:ext cx="574787" cy="203956"/>
          </a:xfrm>
          <a:prstGeom prst="rect">
            <a:avLst/>
          </a:prstGeom>
        </p:spPr>
      </p:pic>
      <p:sp>
        <p:nvSpPr>
          <p:cNvPr id="24" name="Rounded Rectangle 23"/>
          <p:cNvSpPr/>
          <p:nvPr/>
        </p:nvSpPr>
        <p:spPr>
          <a:xfrm>
            <a:off x="5619306" y="4981908"/>
            <a:ext cx="6207736" cy="1577261"/>
          </a:xfrm>
          <a:prstGeom prst="roundRect">
            <a:avLst/>
          </a:prstGeom>
          <a:solidFill>
            <a:schemeClr val="bg1"/>
          </a:solidFill>
          <a:ln w="349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25" name="TextBox 24"/>
          <p:cNvSpPr txBox="1"/>
          <p:nvPr/>
        </p:nvSpPr>
        <p:spPr>
          <a:xfrm>
            <a:off x="5651366" y="5079245"/>
            <a:ext cx="6267894" cy="1077218"/>
          </a:xfrm>
          <a:prstGeom prst="rect">
            <a:avLst/>
          </a:prstGeom>
          <a:noFill/>
        </p:spPr>
        <p:txBody>
          <a:bodyPr wrap="square" rtlCol="0">
            <a:spAutoFit/>
          </a:bodyPr>
          <a:lstStyle/>
          <a:p>
            <a:r>
              <a:rPr lang="en-CA" sz="1600" b="1" dirty="0" smtClean="0">
                <a:solidFill>
                  <a:schemeClr val="accent5">
                    <a:lumMod val="50000"/>
                  </a:schemeClr>
                </a:solidFill>
              </a:rPr>
              <a:t>Reduced Metal Oxides</a:t>
            </a:r>
          </a:p>
          <a:p>
            <a:r>
              <a:rPr lang="en-CA" sz="1600" b="1" dirty="0" smtClean="0">
                <a:solidFill>
                  <a:schemeClr val="accent5">
                    <a:lumMod val="50000"/>
                  </a:schemeClr>
                </a:solidFill>
              </a:rPr>
              <a:t>Metal Alloy Systems</a:t>
            </a:r>
          </a:p>
          <a:p>
            <a:r>
              <a:rPr lang="en-CA" sz="1600" b="1" dirty="0" smtClean="0">
                <a:solidFill>
                  <a:schemeClr val="accent5">
                    <a:lumMod val="50000"/>
                  </a:schemeClr>
                </a:solidFill>
              </a:rPr>
              <a:t>Substrate Effects </a:t>
            </a:r>
          </a:p>
          <a:p>
            <a:r>
              <a:rPr lang="en-CA" sz="1600" b="1" dirty="0" smtClean="0">
                <a:solidFill>
                  <a:schemeClr val="accent5">
                    <a:lumMod val="50000"/>
                  </a:schemeClr>
                </a:solidFill>
              </a:rPr>
              <a:t>Ion Insertion</a:t>
            </a:r>
          </a:p>
        </p:txBody>
      </p:sp>
      <p:sp>
        <p:nvSpPr>
          <p:cNvPr id="26" name="Rounded Rectangle 25"/>
          <p:cNvSpPr/>
          <p:nvPr/>
        </p:nvSpPr>
        <p:spPr>
          <a:xfrm rot="2046504">
            <a:off x="8217018" y="5387567"/>
            <a:ext cx="2063162" cy="477738"/>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31750" cap="flat" cmpd="sng" algn="ctr">
            <a:solidFill>
              <a:srgbClr val="FF0000"/>
            </a:solidFill>
            <a:prstDash val="solid"/>
            <a:miter lim="800000"/>
          </a:ln>
          <a:effectLst/>
        </p:spPr>
        <p:txBody>
          <a:bodyPr rtlCol="0" anchor="ctr"/>
          <a:lstStyle/>
          <a:p>
            <a:pPr>
              <a:defRPr/>
            </a:pPr>
            <a:r>
              <a:rPr lang="en-CA" sz="2400" b="1" kern="0" dirty="0" smtClean="0">
                <a:solidFill>
                  <a:srgbClr val="000000"/>
                </a:solidFill>
              </a:rPr>
              <a:t>Future Gen</a:t>
            </a:r>
          </a:p>
        </p:txBody>
      </p:sp>
    </p:spTree>
    <p:extLst>
      <p:ext uri="{BB962C8B-B14F-4D97-AF65-F5344CB8AC3E}">
        <p14:creationId xmlns:p14="http://schemas.microsoft.com/office/powerpoint/2010/main" val="357193059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58549" y="218586"/>
            <a:ext cx="10521515"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smtClean="0">
                <a:solidFill>
                  <a:srgbClr val="669933">
                    <a:lumMod val="50000"/>
                  </a:srgbClr>
                </a:solidFill>
              </a:rPr>
              <a:t>Elemental Characterization – Characterization Module</a:t>
            </a:r>
            <a:endParaRPr lang="en-US" sz="3200" u="sng" dirty="0">
              <a:solidFill>
                <a:srgbClr val="669933">
                  <a:lumMod val="50000"/>
                </a:srgbClr>
              </a:solidFill>
            </a:endParaRPr>
          </a:p>
        </p:txBody>
      </p:sp>
      <p:sp>
        <p:nvSpPr>
          <p:cNvPr id="9" name="TextBox 8"/>
          <p:cNvSpPr txBox="1"/>
          <p:nvPr/>
        </p:nvSpPr>
        <p:spPr>
          <a:xfrm>
            <a:off x="59075" y="2009188"/>
            <a:ext cx="5417166" cy="2862322"/>
          </a:xfrm>
          <a:prstGeom prst="rect">
            <a:avLst/>
          </a:prstGeom>
          <a:noFill/>
          <a:ln>
            <a:noFill/>
          </a:ln>
        </p:spPr>
        <p:txBody>
          <a:bodyPr wrap="square" rtlCol="0">
            <a:spAutoFit/>
          </a:bodyPr>
          <a:lstStyle/>
          <a:p>
            <a:pPr marL="342900" indent="-342900">
              <a:buFont typeface="Wingdings" panose="05000000000000000000" pitchFamily="2" charset="2"/>
              <a:buChar char="Ø"/>
            </a:pPr>
            <a:r>
              <a:rPr lang="en-CA" b="1" dirty="0" smtClean="0">
                <a:latin typeface="Calibri" panose="020F0502020204030204" pitchFamily="34" charset="0"/>
                <a:cs typeface="Calibri" panose="020F0502020204030204" pitchFamily="34" charset="0"/>
              </a:rPr>
              <a:t>High throughput elemental characterization technique used widely in the </a:t>
            </a:r>
            <a:r>
              <a:rPr lang="en-CA" b="1" dirty="0">
                <a:latin typeface="Calibri" panose="020F0502020204030204" pitchFamily="34" charset="0"/>
                <a:cs typeface="Calibri" panose="020F0502020204030204" pitchFamily="34" charset="0"/>
              </a:rPr>
              <a:t>m</a:t>
            </a:r>
            <a:r>
              <a:rPr lang="en-CA" b="1" dirty="0" smtClean="0">
                <a:latin typeface="Calibri" panose="020F0502020204030204" pitchFamily="34" charset="0"/>
                <a:cs typeface="Calibri" panose="020F0502020204030204" pitchFamily="34" charset="0"/>
              </a:rPr>
              <a:t>ining, thin film, and precious metal industry</a:t>
            </a:r>
          </a:p>
          <a:p>
            <a:pPr marL="342900" indent="-342900">
              <a:buFont typeface="Wingdings" panose="05000000000000000000" pitchFamily="2" charset="2"/>
              <a:buChar char="Ø"/>
            </a:pPr>
            <a:endParaRPr lang="en-CA" b="1" dirty="0" smtClean="0">
              <a:latin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CA" b="1" dirty="0" smtClean="0">
                <a:latin typeface="Calibri" panose="020F0502020204030204" pitchFamily="34" charset="0"/>
                <a:cs typeface="Calibri" panose="020F0502020204030204" pitchFamily="34" charset="0"/>
              </a:rPr>
              <a:t>NRC hosts world leading researcher in this technique (Dr. Mohamad Sabsabi) to design and provide custom polyvalent system</a:t>
            </a:r>
          </a:p>
          <a:p>
            <a:pPr marL="342900" indent="-342900">
              <a:buFont typeface="Wingdings" panose="05000000000000000000" pitchFamily="2" charset="2"/>
              <a:buChar char="Ø"/>
            </a:pPr>
            <a:endParaRPr lang="en-CA" b="1" dirty="0" smtClean="0">
              <a:latin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CA" b="1" dirty="0" smtClean="0">
                <a:latin typeface="Calibri" panose="020F0502020204030204" pitchFamily="34" charset="0"/>
                <a:cs typeface="Calibri" panose="020F0502020204030204" pitchFamily="34" charset="0"/>
              </a:rPr>
              <a:t>Custom designed to be utilized in-line with MAPs platform</a:t>
            </a:r>
          </a:p>
        </p:txBody>
      </p:sp>
      <p:pic>
        <p:nvPicPr>
          <p:cNvPr id="1030" name="Picture 6" descr="Fig.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5280" y="1825026"/>
            <a:ext cx="3766720" cy="2351560"/>
          </a:xfrm>
          <a:prstGeom prst="rect">
            <a:avLst/>
          </a:prstGeom>
          <a:noFill/>
          <a:ln w="31750">
            <a:solidFill>
              <a:srgbClr val="00B050"/>
            </a:solidFill>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9139659" y="4237471"/>
            <a:ext cx="2950741" cy="276999"/>
          </a:xfrm>
          <a:prstGeom prst="rect">
            <a:avLst/>
          </a:prstGeom>
          <a:solidFill>
            <a:schemeClr val="bg1"/>
          </a:solidFill>
        </p:spPr>
        <p:txBody>
          <a:bodyPr wrap="square">
            <a:spAutoFit/>
          </a:bodyPr>
          <a:lstStyle/>
          <a:p>
            <a:pPr algn="ctr" fontAlgn="ctr"/>
            <a:r>
              <a:rPr lang="en-CA" sz="1200" dirty="0" smtClean="0"/>
              <a:t>Zhang </a:t>
            </a:r>
            <a:r>
              <a:rPr lang="en-CA" sz="1200" i="1" dirty="0" smtClean="0"/>
              <a:t>et. al. 1095, 25, </a:t>
            </a:r>
            <a:r>
              <a:rPr lang="en-CA" sz="1200" dirty="0" smtClean="0"/>
              <a:t>, p. 14-19, 2020.</a:t>
            </a:r>
            <a:endParaRPr lang="en-CA" sz="1200" dirty="0"/>
          </a:p>
        </p:txBody>
      </p:sp>
      <p:sp>
        <p:nvSpPr>
          <p:cNvPr id="14" name="Rounded Rectangle 13"/>
          <p:cNvSpPr/>
          <p:nvPr/>
        </p:nvSpPr>
        <p:spPr>
          <a:xfrm>
            <a:off x="59076" y="1565329"/>
            <a:ext cx="5417165" cy="3490112"/>
          </a:xfrm>
          <a:prstGeom prst="roundRect">
            <a:avLst/>
          </a:prstGeom>
          <a:no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ounded Rectangle 14"/>
          <p:cNvSpPr/>
          <p:nvPr/>
        </p:nvSpPr>
        <p:spPr>
          <a:xfrm>
            <a:off x="59075" y="1337176"/>
            <a:ext cx="5417166" cy="527521"/>
          </a:xfrm>
          <a:prstGeom prst="roundRect">
            <a:avLst/>
          </a:prstGeom>
          <a:gradFill flip="none" rotWithShape="1">
            <a:gsLst>
              <a:gs pos="0">
                <a:srgbClr val="669933">
                  <a:lumMod val="5000"/>
                  <a:lumOff val="95000"/>
                </a:srgbClr>
              </a:gs>
              <a:gs pos="74000">
                <a:srgbClr val="669933">
                  <a:lumMod val="45000"/>
                  <a:lumOff val="55000"/>
                </a:srgbClr>
              </a:gs>
              <a:gs pos="83000">
                <a:srgbClr val="669933">
                  <a:lumMod val="45000"/>
                  <a:lumOff val="55000"/>
                </a:srgbClr>
              </a:gs>
              <a:gs pos="100000">
                <a:srgbClr val="669933">
                  <a:lumMod val="30000"/>
                  <a:lumOff val="70000"/>
                </a:srgbClr>
              </a:gs>
            </a:gsLst>
            <a:lin ang="5400000" scaled="1"/>
            <a:tileRect/>
          </a:gradFill>
          <a:ln w="317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b="1" i="0" u="none" strike="noStrike" kern="0" cap="none" spc="0" normalizeH="0" baseline="0" noProof="0" dirty="0" smtClean="0">
                <a:ln>
                  <a:noFill/>
                </a:ln>
                <a:solidFill>
                  <a:srgbClr val="000000"/>
                </a:solidFill>
                <a:effectLst/>
                <a:uLnTx/>
                <a:uFillTx/>
                <a:latin typeface="Arial"/>
              </a:rPr>
              <a:t>Laser Induced Breakdown Spectroscopy (LIBS)</a:t>
            </a:r>
          </a:p>
        </p:txBody>
      </p:sp>
      <p:pic>
        <p:nvPicPr>
          <p:cNvPr id="6" name="Picture 2" descr="Image result for laser induced breakdown spectroscopy national research council of Ca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3275" y="3763867"/>
            <a:ext cx="4145437" cy="2767079"/>
          </a:xfrm>
          <a:prstGeom prst="rect">
            <a:avLst/>
          </a:prstGeom>
          <a:noFill/>
          <a:ln w="31750">
            <a:solidFill>
              <a:srgbClr val="00B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26633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77E68ECE-59D7-452D-8595-BBB947F3BD2D}" type="slidenum">
              <a:rPr lang="en-US" smtClean="0">
                <a:solidFill>
                  <a:srgbClr val="004411"/>
                </a:solidFill>
              </a:rPr>
              <a:pPr/>
              <a:t>21</a:t>
            </a:fld>
            <a:endParaRPr lang="en-US" dirty="0">
              <a:solidFill>
                <a:srgbClr val="004411"/>
              </a:solidFill>
            </a:endParaRPr>
          </a:p>
        </p:txBody>
      </p:sp>
      <p:sp>
        <p:nvSpPr>
          <p:cNvPr id="7" name="Title 1"/>
          <p:cNvSpPr txBox="1">
            <a:spLocks/>
          </p:cNvSpPr>
          <p:nvPr/>
        </p:nvSpPr>
        <p:spPr>
          <a:xfrm>
            <a:off x="358549" y="218586"/>
            <a:ext cx="10521515"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smtClean="0">
                <a:solidFill>
                  <a:srgbClr val="669933">
                    <a:lumMod val="50000"/>
                  </a:srgbClr>
                </a:solidFill>
              </a:rPr>
              <a:t>Elemental Characterization Step</a:t>
            </a:r>
            <a:endParaRPr lang="en-US" sz="3200" u="sng" dirty="0">
              <a:solidFill>
                <a:srgbClr val="669933">
                  <a:lumMod val="50000"/>
                </a:srgbClr>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6837" y="2457451"/>
            <a:ext cx="6581775" cy="2914650"/>
          </a:xfrm>
          <a:prstGeom prst="rect">
            <a:avLst/>
          </a:prstGeom>
        </p:spPr>
      </p:pic>
      <p:sp>
        <p:nvSpPr>
          <p:cNvPr id="9" name="Rectangle 8"/>
          <p:cNvSpPr/>
          <p:nvPr/>
        </p:nvSpPr>
        <p:spPr>
          <a:xfrm>
            <a:off x="1071563" y="4629150"/>
            <a:ext cx="3514725" cy="1343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1543049" y="4514850"/>
            <a:ext cx="2657475" cy="1143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Can 10"/>
          <p:cNvSpPr/>
          <p:nvPr/>
        </p:nvSpPr>
        <p:spPr>
          <a:xfrm>
            <a:off x="1071563" y="1978819"/>
            <a:ext cx="3514725" cy="2386012"/>
          </a:xfrm>
          <a:prstGeom prst="ca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p:nvSpPr>
        <p:spPr>
          <a:xfrm>
            <a:off x="4267654" y="4255175"/>
            <a:ext cx="1351652" cy="369332"/>
          </a:xfrm>
          <a:prstGeom prst="rect">
            <a:avLst/>
          </a:prstGeom>
          <a:noFill/>
        </p:spPr>
        <p:txBody>
          <a:bodyPr wrap="none" rtlCol="0">
            <a:spAutoFit/>
          </a:bodyPr>
          <a:lstStyle/>
          <a:p>
            <a:r>
              <a:rPr lang="en-CA" dirty="0" smtClean="0"/>
              <a:t>Glass Slide</a:t>
            </a:r>
            <a:endParaRPr lang="en-CA" dirty="0"/>
          </a:p>
        </p:txBody>
      </p:sp>
      <p:sp>
        <p:nvSpPr>
          <p:cNvPr id="13" name="TextBox 12"/>
          <p:cNvSpPr txBox="1"/>
          <p:nvPr/>
        </p:nvSpPr>
        <p:spPr>
          <a:xfrm>
            <a:off x="1947914" y="1639652"/>
            <a:ext cx="1762021" cy="369332"/>
          </a:xfrm>
          <a:prstGeom prst="rect">
            <a:avLst/>
          </a:prstGeom>
          <a:noFill/>
        </p:spPr>
        <p:txBody>
          <a:bodyPr wrap="none" rtlCol="0">
            <a:spAutoFit/>
          </a:bodyPr>
          <a:lstStyle/>
          <a:p>
            <a:r>
              <a:rPr lang="en-CA" dirty="0" smtClean="0"/>
              <a:t>LIBS Front End</a:t>
            </a:r>
            <a:endParaRPr lang="en-CA" dirty="0"/>
          </a:p>
        </p:txBody>
      </p:sp>
      <p:sp>
        <p:nvSpPr>
          <p:cNvPr id="14" name="Right Arrow 13"/>
          <p:cNvSpPr/>
          <p:nvPr/>
        </p:nvSpPr>
        <p:spPr>
          <a:xfrm rot="5400000">
            <a:off x="388146" y="5450682"/>
            <a:ext cx="628649" cy="385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ight Arrow 14"/>
          <p:cNvSpPr/>
          <p:nvPr/>
        </p:nvSpPr>
        <p:spPr>
          <a:xfrm rot="16200000">
            <a:off x="397671" y="4774407"/>
            <a:ext cx="628649" cy="385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7353010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58549" y="218586"/>
            <a:ext cx="10521515"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smtClean="0">
                <a:solidFill>
                  <a:srgbClr val="669933">
                    <a:lumMod val="50000"/>
                  </a:srgbClr>
                </a:solidFill>
              </a:rPr>
              <a:t>Throughput</a:t>
            </a:r>
            <a:endParaRPr lang="en-US" sz="3200" u="sng" dirty="0">
              <a:solidFill>
                <a:srgbClr val="669933">
                  <a:lumMod val="50000"/>
                </a:srgbClr>
              </a:solidFill>
            </a:endParaRPr>
          </a:p>
        </p:txBody>
      </p:sp>
      <p:sp>
        <p:nvSpPr>
          <p:cNvPr id="2" name="Rectangle 1"/>
          <p:cNvSpPr/>
          <p:nvPr/>
        </p:nvSpPr>
        <p:spPr>
          <a:xfrm>
            <a:off x="368811" y="1664136"/>
            <a:ext cx="7069308" cy="461665"/>
          </a:xfrm>
          <a:prstGeom prst="rect">
            <a:avLst/>
          </a:prstGeom>
        </p:spPr>
        <p:txBody>
          <a:bodyPr wrap="none">
            <a:spAutoFit/>
          </a:bodyPr>
          <a:lstStyle/>
          <a:p>
            <a:r>
              <a:rPr lang="en-CA" sz="2400" b="1" dirty="0" smtClean="0">
                <a:solidFill>
                  <a:srgbClr val="2C451B"/>
                </a:solidFill>
              </a:rPr>
              <a:t>Typical Experimental Throughput – </a:t>
            </a:r>
            <a:r>
              <a:rPr lang="en-CA" sz="2400" b="1" u="sng" dirty="0">
                <a:solidFill>
                  <a:srgbClr val="2C451B"/>
                </a:solidFill>
              </a:rPr>
              <a:t>Assume Single Cell</a:t>
            </a:r>
          </a:p>
        </p:txBody>
      </p:sp>
      <p:sp>
        <p:nvSpPr>
          <p:cNvPr id="3" name="Rectangle 2"/>
          <p:cNvSpPr/>
          <p:nvPr/>
        </p:nvSpPr>
        <p:spPr>
          <a:xfrm>
            <a:off x="774916" y="2533537"/>
            <a:ext cx="11774814" cy="2836674"/>
          </a:xfrm>
          <a:prstGeom prst="rect">
            <a:avLst/>
          </a:prstGeom>
        </p:spPr>
        <p:txBody>
          <a:bodyPr wrap="square">
            <a:spAutoFit/>
          </a:bodyPr>
          <a:lstStyle/>
          <a:p>
            <a:pPr lvl="1">
              <a:lnSpc>
                <a:spcPct val="105000"/>
              </a:lnSpc>
              <a:spcAft>
                <a:spcPts val="800"/>
              </a:spcAft>
            </a:pPr>
            <a:r>
              <a:rPr lang="en-CA" sz="2000" b="1" dirty="0" smtClean="0">
                <a:solidFill>
                  <a:srgbClr val="2C451B"/>
                </a:solidFill>
                <a:latin typeface="Calibri" panose="020F0502020204030204" pitchFamily="34" charset="0"/>
                <a:ea typeface="Calibri" panose="020F0502020204030204" pitchFamily="34" charset="0"/>
              </a:rPr>
              <a:t>1. Initial </a:t>
            </a:r>
            <a:r>
              <a:rPr lang="en-CA" sz="2000" b="1" dirty="0">
                <a:solidFill>
                  <a:srgbClr val="2C451B"/>
                </a:solidFill>
                <a:latin typeface="Calibri" panose="020F0502020204030204" pitchFamily="34" charset="0"/>
                <a:ea typeface="Calibri" panose="020F0502020204030204" pitchFamily="34" charset="0"/>
              </a:rPr>
              <a:t>guess of composition</a:t>
            </a:r>
          </a:p>
          <a:p>
            <a:pPr lvl="1">
              <a:lnSpc>
                <a:spcPct val="105000"/>
              </a:lnSpc>
              <a:spcAft>
                <a:spcPts val="800"/>
              </a:spcAft>
            </a:pPr>
            <a:r>
              <a:rPr lang="en-CA" sz="2000" b="1" dirty="0" smtClean="0">
                <a:solidFill>
                  <a:srgbClr val="2C451B"/>
                </a:solidFill>
                <a:latin typeface="Calibri" panose="020F0502020204030204" pitchFamily="34" charset="0"/>
                <a:ea typeface="Calibri" panose="020F0502020204030204" pitchFamily="34" charset="0"/>
              </a:rPr>
              <a:t>2. Solution </a:t>
            </a:r>
            <a:r>
              <a:rPr lang="en-CA" sz="2000" b="1" dirty="0">
                <a:solidFill>
                  <a:srgbClr val="2C451B"/>
                </a:solidFill>
                <a:latin typeface="Calibri" panose="020F0502020204030204" pitchFamily="34" charset="0"/>
                <a:ea typeface="Calibri" panose="020F0502020204030204" pitchFamily="34" charset="0"/>
              </a:rPr>
              <a:t>mixing – </a:t>
            </a:r>
            <a:r>
              <a:rPr lang="en-CA" sz="2000" b="1" u="sng" dirty="0">
                <a:solidFill>
                  <a:srgbClr val="2C451B"/>
                </a:solidFill>
                <a:latin typeface="Calibri" panose="020F0502020204030204" pitchFamily="34" charset="0"/>
                <a:ea typeface="Calibri" panose="020F0502020204030204" pitchFamily="34" charset="0"/>
              </a:rPr>
              <a:t>2</a:t>
            </a:r>
            <a:r>
              <a:rPr lang="en-CA" sz="2000" b="1" u="sng" dirty="0" smtClean="0">
                <a:solidFill>
                  <a:srgbClr val="2C451B"/>
                </a:solidFill>
                <a:latin typeface="Calibri" panose="020F0502020204030204" pitchFamily="34" charset="0"/>
                <a:ea typeface="Calibri" panose="020F0502020204030204" pitchFamily="34" charset="0"/>
              </a:rPr>
              <a:t> minutes</a:t>
            </a:r>
            <a:endParaRPr lang="en-CA" sz="2000" b="1" u="sng" dirty="0">
              <a:solidFill>
                <a:srgbClr val="2C451B"/>
              </a:solidFill>
              <a:latin typeface="Calibri" panose="020F0502020204030204" pitchFamily="34" charset="0"/>
              <a:ea typeface="Calibri" panose="020F0502020204030204" pitchFamily="34" charset="0"/>
            </a:endParaRPr>
          </a:p>
          <a:p>
            <a:pPr lvl="1">
              <a:lnSpc>
                <a:spcPct val="105000"/>
              </a:lnSpc>
              <a:spcAft>
                <a:spcPts val="800"/>
              </a:spcAft>
            </a:pPr>
            <a:r>
              <a:rPr lang="en-CA" sz="2000" b="1" dirty="0">
                <a:solidFill>
                  <a:srgbClr val="2C451B"/>
                </a:solidFill>
                <a:latin typeface="Calibri" panose="020F0502020204030204" pitchFamily="34" charset="0"/>
                <a:ea typeface="Calibri" panose="020F0502020204030204" pitchFamily="34" charset="0"/>
              </a:rPr>
              <a:t>3</a:t>
            </a:r>
            <a:r>
              <a:rPr lang="en-CA" sz="2000" b="1" dirty="0" smtClean="0">
                <a:solidFill>
                  <a:srgbClr val="2C451B"/>
                </a:solidFill>
                <a:latin typeface="Calibri" panose="020F0502020204030204" pitchFamily="34" charset="0"/>
                <a:ea typeface="Calibri" panose="020F0502020204030204" pitchFamily="34" charset="0"/>
              </a:rPr>
              <a:t>. Electrodeposition </a:t>
            </a:r>
            <a:r>
              <a:rPr lang="en-CA" sz="2000" b="1" dirty="0">
                <a:solidFill>
                  <a:srgbClr val="2C451B"/>
                </a:solidFill>
                <a:latin typeface="Calibri" panose="020F0502020204030204" pitchFamily="34" charset="0"/>
                <a:ea typeface="Calibri" panose="020F0502020204030204" pitchFamily="34" charset="0"/>
              </a:rPr>
              <a:t>– </a:t>
            </a:r>
            <a:r>
              <a:rPr lang="en-CA" sz="2000" b="1" u="sng" dirty="0" smtClean="0">
                <a:solidFill>
                  <a:srgbClr val="2C451B"/>
                </a:solidFill>
                <a:latin typeface="Calibri" panose="020F0502020204030204" pitchFamily="34" charset="0"/>
                <a:ea typeface="Calibri" panose="020F0502020204030204" pitchFamily="34" charset="0"/>
              </a:rPr>
              <a:t>5 minutes maximum</a:t>
            </a:r>
          </a:p>
          <a:p>
            <a:pPr lvl="1">
              <a:lnSpc>
                <a:spcPct val="105000"/>
              </a:lnSpc>
              <a:spcAft>
                <a:spcPts val="800"/>
              </a:spcAft>
            </a:pPr>
            <a:r>
              <a:rPr lang="en-CA" sz="2000" b="1" dirty="0" smtClean="0">
                <a:solidFill>
                  <a:srgbClr val="2C451B"/>
                </a:solidFill>
                <a:latin typeface="Calibri" panose="020F0502020204030204" pitchFamily="34" charset="0"/>
                <a:ea typeface="Calibri" panose="020F0502020204030204" pitchFamily="34" charset="0"/>
              </a:rPr>
              <a:t>4. Electrochemical </a:t>
            </a:r>
            <a:r>
              <a:rPr lang="en-CA" sz="2000" b="1" dirty="0">
                <a:solidFill>
                  <a:srgbClr val="2C451B"/>
                </a:solidFill>
                <a:latin typeface="Calibri" panose="020F0502020204030204" pitchFamily="34" charset="0"/>
                <a:ea typeface="Calibri" panose="020F0502020204030204" pitchFamily="34" charset="0"/>
              </a:rPr>
              <a:t>characterization – </a:t>
            </a:r>
            <a:r>
              <a:rPr lang="en-CA" sz="2000" b="1" u="sng" dirty="0" smtClean="0">
                <a:solidFill>
                  <a:srgbClr val="2C451B"/>
                </a:solidFill>
                <a:latin typeface="Calibri" panose="020F0502020204030204" pitchFamily="34" charset="0"/>
                <a:ea typeface="Calibri" panose="020F0502020204030204" pitchFamily="34" charset="0"/>
              </a:rPr>
              <a:t>5 minutes (+)</a:t>
            </a:r>
            <a:endParaRPr lang="en-CA" sz="2000" b="1" u="sng" dirty="0">
              <a:solidFill>
                <a:srgbClr val="2C451B"/>
              </a:solidFill>
              <a:latin typeface="Calibri" panose="020F0502020204030204" pitchFamily="34" charset="0"/>
              <a:ea typeface="Calibri" panose="020F0502020204030204" pitchFamily="34" charset="0"/>
            </a:endParaRPr>
          </a:p>
          <a:p>
            <a:pPr lvl="1">
              <a:lnSpc>
                <a:spcPct val="105000"/>
              </a:lnSpc>
              <a:spcAft>
                <a:spcPts val="800"/>
              </a:spcAft>
            </a:pPr>
            <a:r>
              <a:rPr lang="en-CA" sz="2000" b="1" dirty="0">
                <a:solidFill>
                  <a:srgbClr val="2C451B"/>
                </a:solidFill>
                <a:latin typeface="Calibri" panose="020F0502020204030204" pitchFamily="34" charset="0"/>
                <a:ea typeface="Calibri" panose="020F0502020204030204" pitchFamily="34" charset="0"/>
              </a:rPr>
              <a:t>5</a:t>
            </a:r>
            <a:r>
              <a:rPr lang="en-CA" sz="2000" b="1" dirty="0" smtClean="0">
                <a:solidFill>
                  <a:srgbClr val="2C451B"/>
                </a:solidFill>
                <a:latin typeface="Calibri" panose="020F0502020204030204" pitchFamily="34" charset="0"/>
                <a:ea typeface="Calibri" panose="020F0502020204030204" pitchFamily="34" charset="0"/>
              </a:rPr>
              <a:t>. Elemental Analysis – </a:t>
            </a:r>
            <a:r>
              <a:rPr lang="en-CA" sz="2000" b="1" u="sng" dirty="0" smtClean="0">
                <a:solidFill>
                  <a:srgbClr val="2C451B"/>
                </a:solidFill>
                <a:latin typeface="Calibri" panose="020F0502020204030204" pitchFamily="34" charset="0"/>
                <a:ea typeface="Calibri" panose="020F0502020204030204" pitchFamily="34" charset="0"/>
              </a:rPr>
              <a:t>5-10 seconds</a:t>
            </a:r>
            <a:endParaRPr lang="en-CA" sz="2000" b="1" u="sng" dirty="0">
              <a:solidFill>
                <a:srgbClr val="2C451B"/>
              </a:solidFill>
              <a:latin typeface="Calibri" panose="020F0502020204030204" pitchFamily="34" charset="0"/>
              <a:ea typeface="Calibri" panose="020F0502020204030204" pitchFamily="34" charset="0"/>
            </a:endParaRPr>
          </a:p>
          <a:p>
            <a:pPr lvl="1"/>
            <a:r>
              <a:rPr lang="en-CA" sz="2000" b="1" dirty="0" smtClean="0">
                <a:solidFill>
                  <a:srgbClr val="2C451B"/>
                </a:solidFill>
                <a:latin typeface="Calibri" panose="020F0502020204030204" pitchFamily="34" charset="0"/>
                <a:ea typeface="Calibri" panose="020F0502020204030204" pitchFamily="34" charset="0"/>
              </a:rPr>
              <a:t>6. A.I - Data </a:t>
            </a:r>
            <a:r>
              <a:rPr lang="en-CA" sz="2000" b="1" dirty="0">
                <a:solidFill>
                  <a:srgbClr val="2C451B"/>
                </a:solidFill>
                <a:latin typeface="Calibri" panose="020F0502020204030204" pitchFamily="34" charset="0"/>
                <a:ea typeface="Calibri" panose="020F0502020204030204" pitchFamily="34" charset="0"/>
              </a:rPr>
              <a:t>(elemental concentration, potential, current) feed into </a:t>
            </a:r>
            <a:r>
              <a:rPr lang="en-CA" sz="2000" b="1" dirty="0" err="1">
                <a:solidFill>
                  <a:srgbClr val="2C451B"/>
                </a:solidFill>
                <a:latin typeface="Calibri" panose="020F0502020204030204" pitchFamily="34" charset="0"/>
                <a:ea typeface="Calibri" panose="020F0502020204030204" pitchFamily="34" charset="0"/>
              </a:rPr>
              <a:t>ChemOS</a:t>
            </a:r>
            <a:r>
              <a:rPr lang="en-CA" sz="2000" b="1" dirty="0">
                <a:solidFill>
                  <a:srgbClr val="2C451B"/>
                </a:solidFill>
                <a:latin typeface="Calibri" panose="020F0502020204030204" pitchFamily="34" charset="0"/>
                <a:ea typeface="Calibri" panose="020F0502020204030204" pitchFamily="34" charset="0"/>
              </a:rPr>
              <a:t>, next target is given </a:t>
            </a:r>
            <a:endParaRPr lang="en-CA" sz="2000" b="1" dirty="0" smtClean="0">
              <a:solidFill>
                <a:srgbClr val="2C451B"/>
              </a:solidFill>
              <a:latin typeface="Calibri" panose="020F0502020204030204" pitchFamily="34" charset="0"/>
              <a:ea typeface="Calibri" panose="020F0502020204030204" pitchFamily="34" charset="0"/>
            </a:endParaRPr>
          </a:p>
          <a:p>
            <a:pPr lvl="1"/>
            <a:r>
              <a:rPr lang="en-CA" sz="2000" b="1" dirty="0" smtClean="0">
                <a:solidFill>
                  <a:srgbClr val="2C451B"/>
                </a:solidFill>
                <a:latin typeface="Calibri" panose="020F0502020204030204" pitchFamily="34" charset="0"/>
                <a:ea typeface="Calibri" panose="020F0502020204030204" pitchFamily="34" charset="0"/>
              </a:rPr>
              <a:t>– </a:t>
            </a:r>
            <a:r>
              <a:rPr lang="en-CA" sz="2000" b="1" u="sng" dirty="0">
                <a:solidFill>
                  <a:srgbClr val="2C451B"/>
                </a:solidFill>
                <a:latin typeface="Calibri" panose="020F0502020204030204" pitchFamily="34" charset="0"/>
                <a:ea typeface="Calibri" panose="020F0502020204030204" pitchFamily="34" charset="0"/>
              </a:rPr>
              <a:t>5 </a:t>
            </a:r>
            <a:r>
              <a:rPr lang="en-CA" sz="2000" b="1" u="sng" dirty="0" smtClean="0">
                <a:solidFill>
                  <a:srgbClr val="2C451B"/>
                </a:solidFill>
                <a:latin typeface="Calibri" panose="020F0502020204030204" pitchFamily="34" charset="0"/>
                <a:ea typeface="Calibri" panose="020F0502020204030204" pitchFamily="34" charset="0"/>
              </a:rPr>
              <a:t>minutes</a:t>
            </a:r>
            <a:endParaRPr lang="en-CA" sz="2000" b="1" u="sng" dirty="0">
              <a:solidFill>
                <a:srgbClr val="2C451B"/>
              </a:solidFill>
              <a:latin typeface="Calibri" panose="020F0502020204030204" pitchFamily="34" charset="0"/>
              <a:ea typeface="Calibri" panose="020F0502020204030204" pitchFamily="34" charset="0"/>
            </a:endParaRPr>
          </a:p>
        </p:txBody>
      </p:sp>
      <p:cxnSp>
        <p:nvCxnSpPr>
          <p:cNvPr id="7" name="Elbow Connector 6"/>
          <p:cNvCxnSpPr/>
          <p:nvPr/>
        </p:nvCxnSpPr>
        <p:spPr>
          <a:xfrm rot="16200000" flipV="1">
            <a:off x="-517995" y="3715303"/>
            <a:ext cx="2597727" cy="498764"/>
          </a:xfrm>
          <a:prstGeom prst="bentConnector3">
            <a:avLst>
              <a:gd name="adj1" fmla="val 400"/>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31486" y="2441864"/>
            <a:ext cx="0" cy="452556"/>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36601" y="5066723"/>
            <a:ext cx="0" cy="203176"/>
          </a:xfrm>
          <a:prstGeom prst="line">
            <a:avLst/>
          </a:prstGeom>
          <a:ln w="34925">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19581" y="2456152"/>
            <a:ext cx="510670"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012752" y="2441864"/>
            <a:ext cx="0" cy="316455"/>
          </a:xfrm>
          <a:prstGeom prst="line">
            <a:avLst/>
          </a:prstGeom>
          <a:ln w="34925">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253270" y="5478373"/>
            <a:ext cx="3455048" cy="461665"/>
          </a:xfrm>
          <a:prstGeom prst="rect">
            <a:avLst/>
          </a:prstGeom>
          <a:noFill/>
        </p:spPr>
        <p:txBody>
          <a:bodyPr wrap="none" rtlCol="0">
            <a:spAutoFit/>
          </a:bodyPr>
          <a:lstStyle/>
          <a:p>
            <a:r>
              <a:rPr lang="en-CA" sz="2400" b="1" dirty="0" smtClean="0">
                <a:solidFill>
                  <a:schemeClr val="accent5">
                    <a:lumMod val="50000"/>
                  </a:schemeClr>
                </a:solidFill>
                <a:latin typeface="Calibri" panose="020F0502020204030204" pitchFamily="34" charset="0"/>
                <a:cs typeface="Calibri" panose="020F0502020204030204" pitchFamily="34" charset="0"/>
              </a:rPr>
              <a:t>Total ~15 minutes per run</a:t>
            </a:r>
            <a:endParaRPr lang="en-CA" sz="2400" b="1" dirty="0">
              <a:solidFill>
                <a:schemeClr val="accent5">
                  <a:lumMod val="50000"/>
                </a:schemeClr>
              </a:solidFill>
              <a:latin typeface="Calibri" panose="020F0502020204030204" pitchFamily="34" charset="0"/>
              <a:cs typeface="Calibri" panose="020F0502020204030204" pitchFamily="34" charset="0"/>
            </a:endParaRPr>
          </a:p>
        </p:txBody>
      </p:sp>
      <p:pic>
        <p:nvPicPr>
          <p:cNvPr id="9" name="Picture 8"/>
          <p:cNvPicPr>
            <a:picLocks noChangeAspect="1"/>
          </p:cNvPicPr>
          <p:nvPr/>
        </p:nvPicPr>
        <p:blipFill>
          <a:blip r:embed="rId2"/>
          <a:stretch>
            <a:fillRect/>
          </a:stretch>
        </p:blipFill>
        <p:spPr>
          <a:xfrm>
            <a:off x="7303854" y="2262919"/>
            <a:ext cx="3576210" cy="2098436"/>
          </a:xfrm>
          <a:prstGeom prst="rect">
            <a:avLst/>
          </a:prstGeom>
        </p:spPr>
      </p:pic>
      <p:sp>
        <p:nvSpPr>
          <p:cNvPr id="10" name="TextBox 9"/>
          <p:cNvSpPr txBox="1"/>
          <p:nvPr/>
        </p:nvSpPr>
        <p:spPr>
          <a:xfrm>
            <a:off x="7438119" y="4331803"/>
            <a:ext cx="2288575" cy="276999"/>
          </a:xfrm>
          <a:prstGeom prst="rect">
            <a:avLst/>
          </a:prstGeom>
          <a:noFill/>
        </p:spPr>
        <p:txBody>
          <a:bodyPr wrap="none" rtlCol="0">
            <a:spAutoFit/>
          </a:bodyPr>
          <a:lstStyle/>
          <a:p>
            <a:r>
              <a:rPr lang="en-CA" sz="1200" dirty="0" smtClean="0"/>
              <a:t>Macleod </a:t>
            </a:r>
            <a:r>
              <a:rPr lang="en-CA" sz="1200" i="1" dirty="0" smtClean="0"/>
              <a:t>et. al. </a:t>
            </a:r>
            <a:r>
              <a:rPr lang="en-CA" sz="1200" i="1" dirty="0" err="1" smtClean="0"/>
              <a:t>arXiv</a:t>
            </a:r>
            <a:r>
              <a:rPr lang="en-CA" sz="1200" i="1" dirty="0" smtClean="0"/>
              <a:t>: 1906.05398</a:t>
            </a:r>
            <a:endParaRPr lang="en-CA" sz="1200" dirty="0"/>
          </a:p>
        </p:txBody>
      </p:sp>
    </p:spTree>
    <p:extLst>
      <p:ext uri="{BB962C8B-B14F-4D97-AF65-F5344CB8AC3E}">
        <p14:creationId xmlns:p14="http://schemas.microsoft.com/office/powerpoint/2010/main" val="154065974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328" y="341812"/>
            <a:ext cx="9604372" cy="1004585"/>
          </a:xfrm>
        </p:spPr>
        <p:txBody>
          <a:bodyPr/>
          <a:lstStyle/>
          <a:p>
            <a:r>
              <a:rPr lang="en-CA" dirty="0" smtClean="0"/>
              <a:t>Development Road Map – Solution Module</a:t>
            </a:r>
            <a:endParaRPr lang="en-CA" dirty="0"/>
          </a:p>
        </p:txBody>
      </p:sp>
      <p:sp>
        <p:nvSpPr>
          <p:cNvPr id="3" name="Slide Number Placeholder 2"/>
          <p:cNvSpPr>
            <a:spLocks noGrp="1"/>
          </p:cNvSpPr>
          <p:nvPr>
            <p:ph type="sldNum" sz="quarter" idx="11"/>
          </p:nvPr>
        </p:nvSpPr>
        <p:spPr/>
        <p:txBody>
          <a:bodyPr/>
          <a:lstStyle/>
          <a:p>
            <a:fld id="{77E68ECE-59D7-452D-8595-BBB947F3BD2D}" type="slidenum">
              <a:rPr lang="en-US" smtClean="0">
                <a:solidFill>
                  <a:srgbClr val="004411"/>
                </a:solidFill>
              </a:rPr>
              <a:pPr/>
              <a:t>23</a:t>
            </a:fld>
            <a:endParaRPr lang="en-US" dirty="0">
              <a:solidFill>
                <a:srgbClr val="004411"/>
              </a:solidFill>
            </a:endParaRPr>
          </a:p>
        </p:txBody>
      </p:sp>
      <p:sp>
        <p:nvSpPr>
          <p:cNvPr id="8" name="TextBox 7"/>
          <p:cNvSpPr txBox="1"/>
          <p:nvPr/>
        </p:nvSpPr>
        <p:spPr>
          <a:xfrm>
            <a:off x="457200" y="1971676"/>
            <a:ext cx="6340197" cy="1200329"/>
          </a:xfrm>
          <a:prstGeom prst="rect">
            <a:avLst/>
          </a:prstGeom>
          <a:noFill/>
        </p:spPr>
        <p:txBody>
          <a:bodyPr wrap="none" rtlCol="0">
            <a:spAutoFit/>
          </a:bodyPr>
          <a:lstStyle/>
          <a:p>
            <a:pPr marL="342900" indent="-342900">
              <a:buAutoNum type="arabicPeriod"/>
            </a:pPr>
            <a:r>
              <a:rPr lang="en-CA" dirty="0" smtClean="0"/>
              <a:t>Confirm workflow and specifications</a:t>
            </a:r>
          </a:p>
          <a:p>
            <a:pPr marL="342900" indent="-342900">
              <a:buAutoNum type="arabicPeriod"/>
            </a:pPr>
            <a:r>
              <a:rPr lang="en-CA" dirty="0" smtClean="0">
                <a:solidFill>
                  <a:srgbClr val="FF0000"/>
                </a:solidFill>
              </a:rPr>
              <a:t>Simulate workflow of components?</a:t>
            </a:r>
          </a:p>
          <a:p>
            <a:pPr marL="342900" indent="-342900">
              <a:buAutoNum type="arabicPeriod"/>
            </a:pPr>
            <a:r>
              <a:rPr lang="en-CA" dirty="0" smtClean="0"/>
              <a:t>(when?) Begin construction of solution module at NRCan</a:t>
            </a:r>
          </a:p>
          <a:p>
            <a:pPr marL="342900" indent="-342900">
              <a:buAutoNum type="arabicPeriod"/>
            </a:pPr>
            <a:r>
              <a:rPr lang="en-CA" dirty="0" smtClean="0"/>
              <a:t>Further inventory integration</a:t>
            </a:r>
          </a:p>
        </p:txBody>
      </p:sp>
    </p:spTree>
    <p:extLst>
      <p:ext uri="{BB962C8B-B14F-4D97-AF65-F5344CB8AC3E}">
        <p14:creationId xmlns:p14="http://schemas.microsoft.com/office/powerpoint/2010/main" val="23269945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328" y="341812"/>
            <a:ext cx="9604372" cy="1004585"/>
          </a:xfrm>
        </p:spPr>
        <p:txBody>
          <a:bodyPr/>
          <a:lstStyle/>
          <a:p>
            <a:r>
              <a:rPr lang="en-CA" dirty="0" smtClean="0"/>
              <a:t>Development Road Map – </a:t>
            </a:r>
            <a:r>
              <a:rPr lang="en-CA" dirty="0" err="1" smtClean="0"/>
              <a:t>EChem</a:t>
            </a:r>
            <a:r>
              <a:rPr lang="en-CA" dirty="0" smtClean="0"/>
              <a:t> Module</a:t>
            </a:r>
            <a:endParaRPr lang="en-CA" dirty="0"/>
          </a:p>
        </p:txBody>
      </p:sp>
      <p:sp>
        <p:nvSpPr>
          <p:cNvPr id="3" name="Slide Number Placeholder 2"/>
          <p:cNvSpPr>
            <a:spLocks noGrp="1"/>
          </p:cNvSpPr>
          <p:nvPr>
            <p:ph type="sldNum" sz="quarter" idx="11"/>
          </p:nvPr>
        </p:nvSpPr>
        <p:spPr/>
        <p:txBody>
          <a:bodyPr/>
          <a:lstStyle/>
          <a:p>
            <a:fld id="{77E68ECE-59D7-452D-8595-BBB947F3BD2D}" type="slidenum">
              <a:rPr lang="en-US" smtClean="0">
                <a:solidFill>
                  <a:srgbClr val="004411"/>
                </a:solidFill>
              </a:rPr>
              <a:pPr/>
              <a:t>24</a:t>
            </a:fld>
            <a:endParaRPr lang="en-US" dirty="0">
              <a:solidFill>
                <a:srgbClr val="004411"/>
              </a:solidFill>
            </a:endParaRPr>
          </a:p>
        </p:txBody>
      </p:sp>
      <p:sp>
        <p:nvSpPr>
          <p:cNvPr id="8" name="TextBox 7"/>
          <p:cNvSpPr txBox="1"/>
          <p:nvPr/>
        </p:nvSpPr>
        <p:spPr>
          <a:xfrm>
            <a:off x="457200" y="1928813"/>
            <a:ext cx="6006773" cy="1754326"/>
          </a:xfrm>
          <a:prstGeom prst="rect">
            <a:avLst/>
          </a:prstGeom>
          <a:noFill/>
        </p:spPr>
        <p:txBody>
          <a:bodyPr wrap="none" rtlCol="0">
            <a:spAutoFit/>
          </a:bodyPr>
          <a:lstStyle/>
          <a:p>
            <a:r>
              <a:rPr lang="en-CA" b="1" dirty="0" smtClean="0"/>
              <a:t>Physical Platform</a:t>
            </a:r>
          </a:p>
          <a:p>
            <a:pPr marL="342900" indent="-342900">
              <a:buAutoNum type="arabicPeriod"/>
            </a:pPr>
            <a:r>
              <a:rPr lang="en-CA" dirty="0" smtClean="0"/>
              <a:t>Confirm input/output for platform (various probes etc.)</a:t>
            </a:r>
          </a:p>
          <a:p>
            <a:pPr marL="342900" indent="-342900">
              <a:buAutoNum type="arabicPeriod"/>
            </a:pPr>
            <a:r>
              <a:rPr lang="en-CA" dirty="0" smtClean="0"/>
              <a:t>Model cell design + actuator system (Co-op student?)</a:t>
            </a:r>
          </a:p>
          <a:p>
            <a:pPr marL="342900" indent="-342900">
              <a:buAutoNum type="arabicPeriod"/>
            </a:pPr>
            <a:r>
              <a:rPr lang="en-CA" dirty="0" smtClean="0">
                <a:solidFill>
                  <a:srgbClr val="FF0000"/>
                </a:solidFill>
              </a:rPr>
              <a:t>Simulate integration into platform</a:t>
            </a:r>
          </a:p>
          <a:p>
            <a:pPr marL="342900" indent="-342900">
              <a:buAutoNum type="arabicPeriod"/>
            </a:pPr>
            <a:r>
              <a:rPr lang="en-CA" dirty="0" smtClean="0"/>
              <a:t>Physical construction of </a:t>
            </a:r>
            <a:r>
              <a:rPr lang="en-CA" dirty="0" err="1" smtClean="0"/>
              <a:t>Echem</a:t>
            </a:r>
            <a:r>
              <a:rPr lang="en-CA" dirty="0" smtClean="0"/>
              <a:t> Module</a:t>
            </a:r>
          </a:p>
          <a:p>
            <a:pPr marL="342900" indent="-342900">
              <a:buAutoNum type="arabicPeriod"/>
            </a:pPr>
            <a:r>
              <a:rPr lang="en-CA" dirty="0" smtClean="0"/>
              <a:t>Physical Integration into platform</a:t>
            </a:r>
          </a:p>
        </p:txBody>
      </p:sp>
      <p:sp>
        <p:nvSpPr>
          <p:cNvPr id="5" name="TextBox 4"/>
          <p:cNvSpPr txBox="1"/>
          <p:nvPr/>
        </p:nvSpPr>
        <p:spPr>
          <a:xfrm>
            <a:off x="457200" y="4265555"/>
            <a:ext cx="8252644" cy="1200329"/>
          </a:xfrm>
          <a:prstGeom prst="rect">
            <a:avLst/>
          </a:prstGeom>
          <a:noFill/>
        </p:spPr>
        <p:txBody>
          <a:bodyPr wrap="none" rtlCol="0">
            <a:spAutoFit/>
          </a:bodyPr>
          <a:lstStyle/>
          <a:p>
            <a:r>
              <a:rPr lang="en-CA" b="1" dirty="0" smtClean="0"/>
              <a:t>Instrument Integration</a:t>
            </a:r>
          </a:p>
          <a:p>
            <a:pPr marL="342900" indent="-342900">
              <a:buAutoNum type="arabicPeriod"/>
            </a:pPr>
            <a:r>
              <a:rPr lang="en-CA" dirty="0" smtClean="0"/>
              <a:t>Python wrapper for Biologic SP-150 (VSP-300) </a:t>
            </a:r>
            <a:r>
              <a:rPr lang="en-CA" u="sng" dirty="0" smtClean="0"/>
              <a:t>(critical!)</a:t>
            </a:r>
          </a:p>
          <a:p>
            <a:pPr marL="342900" indent="-342900">
              <a:buAutoNum type="arabicPeriod"/>
            </a:pPr>
            <a:r>
              <a:rPr lang="en-CA" dirty="0" smtClean="0"/>
              <a:t>O</a:t>
            </a:r>
            <a:r>
              <a:rPr lang="en-CA" baseline="-25000" dirty="0" smtClean="0"/>
              <a:t>2</a:t>
            </a:r>
            <a:r>
              <a:rPr lang="en-CA" dirty="0" smtClean="0"/>
              <a:t> sensor integration (</a:t>
            </a:r>
            <a:r>
              <a:rPr lang="en-CA" dirty="0" err="1" smtClean="0"/>
              <a:t>Neofox</a:t>
            </a:r>
            <a:r>
              <a:rPr lang="en-CA" dirty="0" smtClean="0"/>
              <a:t>) – Arduino RS-232 Communication (+ others)</a:t>
            </a:r>
          </a:p>
          <a:p>
            <a:pPr marL="342900" indent="-342900">
              <a:buAutoNum type="arabicPeriod"/>
            </a:pPr>
            <a:r>
              <a:rPr lang="en-CA" dirty="0" smtClean="0"/>
              <a:t>Camera module</a:t>
            </a:r>
          </a:p>
        </p:txBody>
      </p:sp>
      <p:sp>
        <p:nvSpPr>
          <p:cNvPr id="6" name="TextBox 5"/>
          <p:cNvSpPr txBox="1"/>
          <p:nvPr/>
        </p:nvSpPr>
        <p:spPr>
          <a:xfrm>
            <a:off x="457200" y="5725134"/>
            <a:ext cx="4707379" cy="646331"/>
          </a:xfrm>
          <a:prstGeom prst="rect">
            <a:avLst/>
          </a:prstGeom>
          <a:noFill/>
        </p:spPr>
        <p:txBody>
          <a:bodyPr wrap="none" rtlCol="0">
            <a:spAutoFit/>
          </a:bodyPr>
          <a:lstStyle/>
          <a:p>
            <a:r>
              <a:rPr lang="en-CA" b="1" dirty="0" smtClean="0"/>
              <a:t>Software</a:t>
            </a:r>
          </a:p>
          <a:p>
            <a:pPr marL="342900" indent="-342900">
              <a:buAutoNum type="arabicPeriod"/>
            </a:pPr>
            <a:r>
              <a:rPr lang="en-CA" dirty="0" smtClean="0"/>
              <a:t>Workflow and Operations (all equipment)</a:t>
            </a:r>
          </a:p>
        </p:txBody>
      </p:sp>
    </p:spTree>
    <p:extLst>
      <p:ext uri="{BB962C8B-B14F-4D97-AF65-F5344CB8AC3E}">
        <p14:creationId xmlns:p14="http://schemas.microsoft.com/office/powerpoint/2010/main" val="13389030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528" y="341812"/>
            <a:ext cx="11623672" cy="1004585"/>
          </a:xfrm>
        </p:spPr>
        <p:txBody>
          <a:bodyPr/>
          <a:lstStyle/>
          <a:p>
            <a:r>
              <a:rPr lang="en-CA" dirty="0" smtClean="0"/>
              <a:t>Development Road Map – Characterization Module</a:t>
            </a:r>
            <a:endParaRPr lang="en-CA" dirty="0"/>
          </a:p>
        </p:txBody>
      </p:sp>
      <p:sp>
        <p:nvSpPr>
          <p:cNvPr id="3" name="Slide Number Placeholder 2"/>
          <p:cNvSpPr>
            <a:spLocks noGrp="1"/>
          </p:cNvSpPr>
          <p:nvPr>
            <p:ph type="sldNum" sz="quarter" idx="11"/>
          </p:nvPr>
        </p:nvSpPr>
        <p:spPr/>
        <p:txBody>
          <a:bodyPr/>
          <a:lstStyle/>
          <a:p>
            <a:fld id="{77E68ECE-59D7-452D-8595-BBB947F3BD2D}" type="slidenum">
              <a:rPr lang="en-US" smtClean="0">
                <a:solidFill>
                  <a:srgbClr val="004411"/>
                </a:solidFill>
              </a:rPr>
              <a:pPr/>
              <a:t>25</a:t>
            </a:fld>
            <a:endParaRPr lang="en-US" dirty="0">
              <a:solidFill>
                <a:srgbClr val="004411"/>
              </a:solidFill>
            </a:endParaRPr>
          </a:p>
        </p:txBody>
      </p:sp>
      <p:sp>
        <p:nvSpPr>
          <p:cNvPr id="8" name="TextBox 7"/>
          <p:cNvSpPr txBox="1"/>
          <p:nvPr/>
        </p:nvSpPr>
        <p:spPr>
          <a:xfrm>
            <a:off x="457200" y="1928813"/>
            <a:ext cx="4762842" cy="923330"/>
          </a:xfrm>
          <a:prstGeom prst="rect">
            <a:avLst/>
          </a:prstGeom>
          <a:noFill/>
        </p:spPr>
        <p:txBody>
          <a:bodyPr wrap="none" rtlCol="0">
            <a:spAutoFit/>
          </a:bodyPr>
          <a:lstStyle/>
          <a:p>
            <a:r>
              <a:rPr lang="en-CA" b="1" dirty="0" smtClean="0"/>
              <a:t>Physical Platform</a:t>
            </a:r>
          </a:p>
          <a:p>
            <a:pPr marL="342900" indent="-342900">
              <a:buAutoNum type="arabicPeriod"/>
            </a:pPr>
            <a:r>
              <a:rPr lang="en-CA" dirty="0" smtClean="0"/>
              <a:t>Design of loading platform for LIBS probe</a:t>
            </a:r>
          </a:p>
          <a:p>
            <a:pPr marL="342900" indent="-342900">
              <a:buAutoNum type="arabicPeriod"/>
            </a:pPr>
            <a:r>
              <a:rPr lang="en-CA" dirty="0" smtClean="0"/>
              <a:t>Workflow for platform loading</a:t>
            </a:r>
          </a:p>
        </p:txBody>
      </p:sp>
      <p:sp>
        <p:nvSpPr>
          <p:cNvPr id="5" name="TextBox 4"/>
          <p:cNvSpPr txBox="1"/>
          <p:nvPr/>
        </p:nvSpPr>
        <p:spPr>
          <a:xfrm>
            <a:off x="457200" y="3251209"/>
            <a:ext cx="5968301" cy="923330"/>
          </a:xfrm>
          <a:prstGeom prst="rect">
            <a:avLst/>
          </a:prstGeom>
          <a:noFill/>
        </p:spPr>
        <p:txBody>
          <a:bodyPr wrap="none" rtlCol="0">
            <a:spAutoFit/>
          </a:bodyPr>
          <a:lstStyle/>
          <a:p>
            <a:r>
              <a:rPr lang="en-CA" b="1" dirty="0" smtClean="0"/>
              <a:t>Software</a:t>
            </a:r>
          </a:p>
          <a:p>
            <a:pPr marL="342900" indent="-342900">
              <a:buAutoNum type="arabicPeriod"/>
            </a:pPr>
            <a:r>
              <a:rPr lang="en-CA" dirty="0" smtClean="0"/>
              <a:t>How to proceed with in-house developed integration?</a:t>
            </a:r>
          </a:p>
          <a:p>
            <a:pPr marL="342900" indent="-342900">
              <a:buAutoNum type="arabicPeriod"/>
            </a:pPr>
            <a:r>
              <a:rPr lang="en-CA" dirty="0" smtClean="0"/>
              <a:t>Integration onto platform</a:t>
            </a:r>
          </a:p>
        </p:txBody>
      </p:sp>
    </p:spTree>
    <p:extLst>
      <p:ext uri="{BB962C8B-B14F-4D97-AF65-F5344CB8AC3E}">
        <p14:creationId xmlns:p14="http://schemas.microsoft.com/office/powerpoint/2010/main" val="161011573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8549" y="218586"/>
            <a:ext cx="11344013"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smtClean="0">
                <a:solidFill>
                  <a:srgbClr val="669933">
                    <a:lumMod val="50000"/>
                  </a:srgbClr>
                </a:solidFill>
              </a:rPr>
              <a:t>(Condensed) Example Work Flow</a:t>
            </a:r>
            <a:endParaRPr lang="en-US" sz="3200" u="sng" dirty="0">
              <a:solidFill>
                <a:srgbClr val="669933">
                  <a:lumMod val="50000"/>
                </a:srgbClr>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41" y="1771399"/>
            <a:ext cx="11812227" cy="3666875"/>
          </a:xfrm>
          <a:prstGeom prst="rect">
            <a:avLst/>
          </a:prstGeom>
        </p:spPr>
      </p:pic>
      <p:sp>
        <p:nvSpPr>
          <p:cNvPr id="14" name="Rounded Rectangle 13"/>
          <p:cNvSpPr/>
          <p:nvPr/>
        </p:nvSpPr>
        <p:spPr>
          <a:xfrm>
            <a:off x="0" y="1620253"/>
            <a:ext cx="4363453" cy="4379494"/>
          </a:xfrm>
          <a:prstGeom prst="roundRect">
            <a:avLst/>
          </a:prstGeom>
          <a:noFill/>
          <a:ln w="28575">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FFFF"/>
              </a:solidFill>
            </a:endParaRPr>
          </a:p>
        </p:txBody>
      </p:sp>
      <p:sp>
        <p:nvSpPr>
          <p:cNvPr id="19" name="Rounded Rectangle 18"/>
          <p:cNvSpPr/>
          <p:nvPr/>
        </p:nvSpPr>
        <p:spPr>
          <a:xfrm>
            <a:off x="4363453" y="1620253"/>
            <a:ext cx="2679031" cy="4379494"/>
          </a:xfrm>
          <a:prstGeom prst="roundRect">
            <a:avLst/>
          </a:prstGeom>
          <a:noFill/>
          <a:ln w="28575">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FFFF"/>
              </a:solidFill>
            </a:endParaRPr>
          </a:p>
        </p:txBody>
      </p:sp>
      <p:sp>
        <p:nvSpPr>
          <p:cNvPr id="20" name="Rounded Rectangle 19"/>
          <p:cNvSpPr/>
          <p:nvPr/>
        </p:nvSpPr>
        <p:spPr>
          <a:xfrm>
            <a:off x="7042484" y="1620253"/>
            <a:ext cx="1531793" cy="4379494"/>
          </a:xfrm>
          <a:prstGeom prst="roundRect">
            <a:avLst/>
          </a:prstGeom>
          <a:noFill/>
          <a:ln w="28575">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FFFF"/>
              </a:solidFill>
            </a:endParaRPr>
          </a:p>
        </p:txBody>
      </p:sp>
      <p:sp>
        <p:nvSpPr>
          <p:cNvPr id="22" name="Rounded Rectangle 21"/>
          <p:cNvSpPr/>
          <p:nvPr/>
        </p:nvSpPr>
        <p:spPr>
          <a:xfrm>
            <a:off x="8574502" y="1612233"/>
            <a:ext cx="3486607" cy="4379494"/>
          </a:xfrm>
          <a:prstGeom prst="roundRect">
            <a:avLst/>
          </a:prstGeom>
          <a:noFill/>
          <a:ln w="28575">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FFFF"/>
              </a:solidFill>
            </a:endParaRPr>
          </a:p>
        </p:txBody>
      </p:sp>
      <p:sp>
        <p:nvSpPr>
          <p:cNvPr id="2" name="TextBox 1"/>
          <p:cNvSpPr txBox="1"/>
          <p:nvPr/>
        </p:nvSpPr>
        <p:spPr>
          <a:xfrm>
            <a:off x="3022170" y="3378631"/>
            <a:ext cx="987771" cy="369332"/>
          </a:xfrm>
          <a:prstGeom prst="rect">
            <a:avLst/>
          </a:prstGeom>
          <a:noFill/>
        </p:spPr>
        <p:txBody>
          <a:bodyPr wrap="none" rtlCol="0">
            <a:spAutoFit/>
          </a:bodyPr>
          <a:lstStyle/>
          <a:p>
            <a:r>
              <a:rPr lang="en-CA" dirty="0" smtClean="0">
                <a:solidFill>
                  <a:srgbClr val="000000"/>
                </a:solidFill>
              </a:rPr>
              <a:t>Addition</a:t>
            </a:r>
            <a:endParaRPr lang="en-CA" dirty="0">
              <a:solidFill>
                <a:srgbClr val="000000"/>
              </a:solidFill>
            </a:endParaRPr>
          </a:p>
        </p:txBody>
      </p:sp>
      <p:sp>
        <p:nvSpPr>
          <p:cNvPr id="13" name="TextBox 12"/>
          <p:cNvSpPr txBox="1"/>
          <p:nvPr/>
        </p:nvSpPr>
        <p:spPr>
          <a:xfrm>
            <a:off x="5702968" y="1771399"/>
            <a:ext cx="938398" cy="369332"/>
          </a:xfrm>
          <a:prstGeom prst="rect">
            <a:avLst/>
          </a:prstGeom>
          <a:noFill/>
        </p:spPr>
        <p:txBody>
          <a:bodyPr wrap="none" rtlCol="0">
            <a:spAutoFit/>
          </a:bodyPr>
          <a:lstStyle/>
          <a:p>
            <a:r>
              <a:rPr lang="en-CA" dirty="0" smtClean="0">
                <a:solidFill>
                  <a:srgbClr val="002060"/>
                </a:solidFill>
              </a:rPr>
              <a:t>Transfer</a:t>
            </a:r>
            <a:endParaRPr lang="en-CA" dirty="0">
              <a:solidFill>
                <a:srgbClr val="002060"/>
              </a:solidFill>
            </a:endParaRPr>
          </a:p>
        </p:txBody>
      </p:sp>
      <p:sp>
        <p:nvSpPr>
          <p:cNvPr id="15" name="Rounded Rectangle 14"/>
          <p:cNvSpPr/>
          <p:nvPr/>
        </p:nvSpPr>
        <p:spPr>
          <a:xfrm>
            <a:off x="829655" y="6012713"/>
            <a:ext cx="2686400" cy="527521"/>
          </a:xfrm>
          <a:prstGeom prst="roundRect">
            <a:avLst/>
          </a:prstGeom>
          <a:gradFill flip="none" rotWithShape="1">
            <a:gsLst>
              <a:gs pos="0">
                <a:srgbClr val="669933">
                  <a:lumMod val="5000"/>
                  <a:lumOff val="95000"/>
                </a:srgbClr>
              </a:gs>
              <a:gs pos="74000">
                <a:srgbClr val="669933">
                  <a:lumMod val="45000"/>
                  <a:lumOff val="55000"/>
                </a:srgbClr>
              </a:gs>
              <a:gs pos="83000">
                <a:srgbClr val="669933">
                  <a:lumMod val="45000"/>
                  <a:lumOff val="55000"/>
                </a:srgbClr>
              </a:gs>
              <a:gs pos="100000">
                <a:srgbClr val="669933">
                  <a:lumMod val="30000"/>
                  <a:lumOff val="70000"/>
                </a:srgbClr>
              </a:gs>
            </a:gsLst>
            <a:lin ang="5400000" scaled="1"/>
            <a:tileRect/>
          </a:gradFill>
          <a:ln w="31750" cap="flat" cmpd="sng" algn="ctr">
            <a:solidFill>
              <a:srgbClr val="70AD47">
                <a:lumMod val="75000"/>
              </a:srgbClr>
            </a:solidFill>
            <a:prstDash val="solid"/>
            <a:miter lim="800000"/>
          </a:ln>
          <a:effectLst/>
        </p:spPr>
        <p:txBody>
          <a:bodyPr rtlCol="0" anchor="ctr"/>
          <a:lstStyle/>
          <a:p>
            <a:pPr algn="ctr">
              <a:defRPr/>
            </a:pPr>
            <a:r>
              <a:rPr lang="en-CA" sz="2400" b="1" kern="0" dirty="0" smtClean="0">
                <a:solidFill>
                  <a:srgbClr val="000000"/>
                </a:solidFill>
              </a:rPr>
              <a:t>Solution Module</a:t>
            </a:r>
          </a:p>
        </p:txBody>
      </p:sp>
      <p:sp>
        <p:nvSpPr>
          <p:cNvPr id="23" name="Rounded Rectangle 22"/>
          <p:cNvSpPr/>
          <p:nvPr/>
        </p:nvSpPr>
        <p:spPr>
          <a:xfrm>
            <a:off x="4293904" y="6036063"/>
            <a:ext cx="2686400" cy="527521"/>
          </a:xfrm>
          <a:prstGeom prst="roundRect">
            <a:avLst/>
          </a:prstGeom>
          <a:gradFill flip="none" rotWithShape="1">
            <a:gsLst>
              <a:gs pos="0">
                <a:srgbClr val="669933">
                  <a:lumMod val="5000"/>
                  <a:lumOff val="95000"/>
                </a:srgbClr>
              </a:gs>
              <a:gs pos="74000">
                <a:srgbClr val="669933">
                  <a:lumMod val="45000"/>
                  <a:lumOff val="55000"/>
                </a:srgbClr>
              </a:gs>
              <a:gs pos="83000">
                <a:srgbClr val="669933">
                  <a:lumMod val="45000"/>
                  <a:lumOff val="55000"/>
                </a:srgbClr>
              </a:gs>
              <a:gs pos="100000">
                <a:srgbClr val="669933">
                  <a:lumMod val="30000"/>
                  <a:lumOff val="70000"/>
                </a:srgbClr>
              </a:gs>
            </a:gsLst>
            <a:lin ang="5400000" scaled="1"/>
            <a:tileRect/>
          </a:gradFill>
          <a:ln w="31750" cap="flat" cmpd="sng" algn="ctr">
            <a:solidFill>
              <a:srgbClr val="70AD47">
                <a:lumMod val="75000"/>
              </a:srgbClr>
            </a:solidFill>
            <a:prstDash val="solid"/>
            <a:miter lim="800000"/>
          </a:ln>
          <a:effectLst/>
        </p:spPr>
        <p:txBody>
          <a:bodyPr rtlCol="0" anchor="ctr"/>
          <a:lstStyle/>
          <a:p>
            <a:pPr algn="ctr">
              <a:defRPr/>
            </a:pPr>
            <a:r>
              <a:rPr lang="en-CA" sz="2400" b="1" kern="0" dirty="0" err="1" smtClean="0">
                <a:solidFill>
                  <a:srgbClr val="000000"/>
                </a:solidFill>
              </a:rPr>
              <a:t>EChem</a:t>
            </a:r>
            <a:r>
              <a:rPr lang="en-CA" sz="2400" b="1" kern="0" dirty="0" smtClean="0">
                <a:solidFill>
                  <a:srgbClr val="000000"/>
                </a:solidFill>
              </a:rPr>
              <a:t> module</a:t>
            </a:r>
          </a:p>
        </p:txBody>
      </p:sp>
      <p:sp>
        <p:nvSpPr>
          <p:cNvPr id="25" name="Rounded Rectangle 24"/>
          <p:cNvSpPr/>
          <p:nvPr/>
        </p:nvSpPr>
        <p:spPr>
          <a:xfrm>
            <a:off x="8885641" y="5999747"/>
            <a:ext cx="2686400" cy="527521"/>
          </a:xfrm>
          <a:prstGeom prst="roundRect">
            <a:avLst/>
          </a:prstGeom>
          <a:gradFill flip="none" rotWithShape="1">
            <a:gsLst>
              <a:gs pos="0">
                <a:srgbClr val="669933">
                  <a:lumMod val="5000"/>
                  <a:lumOff val="95000"/>
                </a:srgbClr>
              </a:gs>
              <a:gs pos="74000">
                <a:srgbClr val="669933">
                  <a:lumMod val="45000"/>
                  <a:lumOff val="55000"/>
                </a:srgbClr>
              </a:gs>
              <a:gs pos="83000">
                <a:srgbClr val="669933">
                  <a:lumMod val="45000"/>
                  <a:lumOff val="55000"/>
                </a:srgbClr>
              </a:gs>
              <a:gs pos="100000">
                <a:srgbClr val="669933">
                  <a:lumMod val="30000"/>
                  <a:lumOff val="70000"/>
                </a:srgbClr>
              </a:gs>
            </a:gsLst>
            <a:lin ang="5400000" scaled="1"/>
            <a:tileRect/>
          </a:gradFill>
          <a:ln w="31750" cap="flat" cmpd="sng" algn="ctr">
            <a:solidFill>
              <a:srgbClr val="70AD47">
                <a:lumMod val="75000"/>
              </a:srgbClr>
            </a:solidFill>
            <a:prstDash val="solid"/>
            <a:miter lim="800000"/>
          </a:ln>
          <a:effectLst/>
        </p:spPr>
        <p:txBody>
          <a:bodyPr rtlCol="0" anchor="ctr"/>
          <a:lstStyle/>
          <a:p>
            <a:pPr algn="ctr">
              <a:defRPr/>
            </a:pPr>
            <a:r>
              <a:rPr lang="en-CA" sz="2400" b="1" kern="0" dirty="0" err="1" smtClean="0">
                <a:solidFill>
                  <a:srgbClr val="000000"/>
                </a:solidFill>
              </a:rPr>
              <a:t>EChem</a:t>
            </a:r>
            <a:r>
              <a:rPr lang="en-CA" sz="2400" b="1" kern="0" dirty="0" smtClean="0">
                <a:solidFill>
                  <a:srgbClr val="000000"/>
                </a:solidFill>
              </a:rPr>
              <a:t> module</a:t>
            </a:r>
          </a:p>
        </p:txBody>
      </p:sp>
      <p:sp>
        <p:nvSpPr>
          <p:cNvPr id="24" name="Rounded Rectangle 23"/>
          <p:cNvSpPr/>
          <p:nvPr/>
        </p:nvSpPr>
        <p:spPr>
          <a:xfrm>
            <a:off x="6824723" y="5722741"/>
            <a:ext cx="2154521" cy="527521"/>
          </a:xfrm>
          <a:prstGeom prst="roundRect">
            <a:avLst/>
          </a:prstGeom>
          <a:gradFill flip="none" rotWithShape="1">
            <a:gsLst>
              <a:gs pos="0">
                <a:srgbClr val="669933">
                  <a:lumMod val="5000"/>
                  <a:lumOff val="95000"/>
                </a:srgbClr>
              </a:gs>
              <a:gs pos="74000">
                <a:srgbClr val="669933">
                  <a:lumMod val="45000"/>
                  <a:lumOff val="55000"/>
                </a:srgbClr>
              </a:gs>
              <a:gs pos="83000">
                <a:srgbClr val="669933">
                  <a:lumMod val="45000"/>
                  <a:lumOff val="55000"/>
                </a:srgbClr>
              </a:gs>
              <a:gs pos="100000">
                <a:srgbClr val="669933">
                  <a:lumMod val="30000"/>
                  <a:lumOff val="70000"/>
                </a:srgbClr>
              </a:gs>
            </a:gsLst>
            <a:lin ang="5400000" scaled="1"/>
            <a:tileRect/>
          </a:gradFill>
          <a:ln w="31750" cap="flat" cmpd="sng" algn="ctr">
            <a:solidFill>
              <a:srgbClr val="70AD47">
                <a:lumMod val="75000"/>
              </a:srgbClr>
            </a:solidFill>
            <a:prstDash val="solid"/>
            <a:miter lim="800000"/>
          </a:ln>
          <a:effectLst/>
        </p:spPr>
        <p:txBody>
          <a:bodyPr rtlCol="0" anchor="ctr"/>
          <a:lstStyle/>
          <a:p>
            <a:pPr algn="ctr">
              <a:defRPr/>
            </a:pPr>
            <a:r>
              <a:rPr lang="en-CA" sz="2400" b="1" kern="0" dirty="0" smtClean="0">
                <a:solidFill>
                  <a:srgbClr val="000000"/>
                </a:solidFill>
              </a:rPr>
              <a:t>Char Module</a:t>
            </a:r>
          </a:p>
        </p:txBody>
      </p:sp>
    </p:spTree>
    <p:extLst>
      <p:ext uri="{BB962C8B-B14F-4D97-AF65-F5344CB8AC3E}">
        <p14:creationId xmlns:p14="http://schemas.microsoft.com/office/powerpoint/2010/main" val="249710326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58549" y="218586"/>
            <a:ext cx="10521515"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smtClean="0">
                <a:solidFill>
                  <a:srgbClr val="669933">
                    <a:lumMod val="50000"/>
                  </a:srgbClr>
                </a:solidFill>
              </a:rPr>
              <a:t>Project Timeline</a:t>
            </a:r>
            <a:endParaRPr lang="en-US" sz="3200" u="sng" dirty="0">
              <a:solidFill>
                <a:srgbClr val="669933">
                  <a:lumMod val="50000"/>
                </a:srgbClr>
              </a:solidFill>
            </a:endParaRPr>
          </a:p>
        </p:txBody>
      </p:sp>
      <p:sp>
        <p:nvSpPr>
          <p:cNvPr id="4" name="TextBox 3"/>
          <p:cNvSpPr txBox="1"/>
          <p:nvPr/>
        </p:nvSpPr>
        <p:spPr>
          <a:xfrm>
            <a:off x="214312" y="1631828"/>
            <a:ext cx="12369284" cy="3970318"/>
          </a:xfrm>
          <a:prstGeom prst="rect">
            <a:avLst/>
          </a:prstGeom>
          <a:noFill/>
        </p:spPr>
        <p:txBody>
          <a:bodyPr wrap="none" rtlCol="0">
            <a:spAutoFit/>
          </a:bodyPr>
          <a:lstStyle/>
          <a:p>
            <a:r>
              <a:rPr lang="en-CA" sz="2800" b="1" dirty="0" smtClean="0">
                <a:solidFill>
                  <a:srgbClr val="2C451B"/>
                </a:solidFill>
              </a:rPr>
              <a:t>Physical Platform</a:t>
            </a:r>
          </a:p>
          <a:p>
            <a:r>
              <a:rPr lang="en-CA" sz="2000" b="1" dirty="0" smtClean="0">
                <a:solidFill>
                  <a:srgbClr val="2C451B"/>
                </a:solidFill>
              </a:rPr>
              <a:t>Initial Construction (Solution Platform) – May 2020</a:t>
            </a:r>
          </a:p>
          <a:p>
            <a:r>
              <a:rPr lang="en-CA" sz="2000" b="1" dirty="0" err="1" smtClean="0">
                <a:solidFill>
                  <a:srgbClr val="2C451B"/>
                </a:solidFill>
              </a:rPr>
              <a:t>Echem</a:t>
            </a:r>
            <a:r>
              <a:rPr lang="en-CA" sz="2000" b="1" dirty="0" smtClean="0">
                <a:solidFill>
                  <a:srgbClr val="2C451B"/>
                </a:solidFill>
              </a:rPr>
              <a:t> Module Design and Development – May 2020 – Sept. 2020</a:t>
            </a:r>
          </a:p>
          <a:p>
            <a:r>
              <a:rPr lang="en-CA" sz="2000" b="1" dirty="0" smtClean="0">
                <a:solidFill>
                  <a:srgbClr val="2C451B"/>
                </a:solidFill>
              </a:rPr>
              <a:t>Initial Automated Capabilities &amp; Further Platform Development – Oct. 2020 – June 2021</a:t>
            </a:r>
          </a:p>
          <a:p>
            <a:r>
              <a:rPr lang="en-CA" sz="2000" b="1" dirty="0" smtClean="0">
                <a:solidFill>
                  <a:srgbClr val="2C451B"/>
                </a:solidFill>
              </a:rPr>
              <a:t>Iterative Design, Expansions, and Coupling to AI &amp; Database – Oct. 2020 – Jan 2022</a:t>
            </a:r>
            <a:endParaRPr lang="en-CA" sz="2000" b="1" dirty="0">
              <a:solidFill>
                <a:srgbClr val="2C451B"/>
              </a:solidFill>
            </a:endParaRPr>
          </a:p>
          <a:p>
            <a:endParaRPr lang="en-CA" sz="2000" b="1" dirty="0" smtClean="0">
              <a:solidFill>
                <a:srgbClr val="2C451B"/>
              </a:solidFill>
            </a:endParaRPr>
          </a:p>
          <a:p>
            <a:r>
              <a:rPr lang="en-CA" sz="2800" b="1" dirty="0" smtClean="0">
                <a:solidFill>
                  <a:srgbClr val="2C451B"/>
                </a:solidFill>
              </a:rPr>
              <a:t>Machine Learning/AI</a:t>
            </a:r>
          </a:p>
          <a:p>
            <a:r>
              <a:rPr lang="en-CA" sz="2000" b="1" dirty="0" smtClean="0">
                <a:solidFill>
                  <a:srgbClr val="2C451B"/>
                </a:solidFill>
              </a:rPr>
              <a:t>Parallel Project under MCF Challenge Program – May 2020 – Apr. 2022</a:t>
            </a:r>
            <a:endParaRPr lang="en-CA" sz="2000" b="1" dirty="0">
              <a:solidFill>
                <a:srgbClr val="2C451B"/>
              </a:solidFill>
            </a:endParaRPr>
          </a:p>
          <a:p>
            <a:endParaRPr lang="en-CA" sz="2800" b="1" dirty="0" smtClean="0">
              <a:solidFill>
                <a:srgbClr val="2C451B"/>
              </a:solidFill>
            </a:endParaRPr>
          </a:p>
          <a:p>
            <a:r>
              <a:rPr lang="en-CA" sz="2800" b="1" dirty="0" smtClean="0">
                <a:solidFill>
                  <a:srgbClr val="2C451B"/>
                </a:solidFill>
              </a:rPr>
              <a:t>Database &amp; Network Evaluation</a:t>
            </a:r>
          </a:p>
          <a:p>
            <a:r>
              <a:rPr lang="en-CA" sz="2000" b="1" dirty="0" smtClean="0">
                <a:solidFill>
                  <a:srgbClr val="2C451B"/>
                </a:solidFill>
              </a:rPr>
              <a:t>Collaborative Project involving other MCF projects, KITs, and NRCan Collaborators – Start May 2020</a:t>
            </a:r>
            <a:endParaRPr lang="en-CA" sz="2000" b="1" dirty="0">
              <a:solidFill>
                <a:srgbClr val="2C451B"/>
              </a:solidFill>
            </a:endParaRPr>
          </a:p>
        </p:txBody>
      </p:sp>
    </p:spTree>
    <p:extLst>
      <p:ext uri="{BB962C8B-B14F-4D97-AF65-F5344CB8AC3E}">
        <p14:creationId xmlns:p14="http://schemas.microsoft.com/office/powerpoint/2010/main" val="52431369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67651" y="274421"/>
            <a:ext cx="10094189"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smtClean="0">
                <a:solidFill>
                  <a:srgbClr val="669933">
                    <a:lumMod val="50000"/>
                  </a:srgbClr>
                </a:solidFill>
              </a:rPr>
              <a:t>Concept Images</a:t>
            </a:r>
            <a:endParaRPr lang="en-US" sz="3200" u="sng" dirty="0">
              <a:solidFill>
                <a:srgbClr val="669933">
                  <a:lumMod val="50000"/>
                </a:srgbClr>
              </a:solidFill>
            </a:endParaRP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504" y="1926001"/>
            <a:ext cx="4861050" cy="3769894"/>
          </a:xfrm>
          <a:prstGeom prst="rect">
            <a:avLst/>
          </a:prstGeom>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7019" y="2221832"/>
            <a:ext cx="3225467" cy="4300623"/>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708" y="2221832"/>
            <a:ext cx="4383327" cy="3484553"/>
          </a:xfrm>
          <a:prstGeom prst="rect">
            <a:avLst/>
          </a:prstGeom>
        </p:spPr>
      </p:pic>
      <p:pic>
        <p:nvPicPr>
          <p:cNvPr id="33" name="Picture 2" descr="North Robotic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4986" y="1459832"/>
            <a:ext cx="28575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88656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77E68ECE-59D7-452D-8595-BBB947F3BD2D}" type="slidenum">
              <a:rPr lang="en-US" smtClean="0">
                <a:solidFill>
                  <a:srgbClr val="004411"/>
                </a:solidFill>
              </a:rPr>
              <a:pPr/>
              <a:t>29</a:t>
            </a:fld>
            <a:endParaRPr lang="en-US" dirty="0">
              <a:solidFill>
                <a:srgbClr val="004411"/>
              </a:solidFill>
            </a:endParaRPr>
          </a:p>
        </p:txBody>
      </p:sp>
      <p:sp>
        <p:nvSpPr>
          <p:cNvPr id="6" name="TextBox 5"/>
          <p:cNvSpPr txBox="1"/>
          <p:nvPr/>
        </p:nvSpPr>
        <p:spPr>
          <a:xfrm>
            <a:off x="5057775" y="3743325"/>
            <a:ext cx="1505540" cy="369332"/>
          </a:xfrm>
          <a:prstGeom prst="rect">
            <a:avLst/>
          </a:prstGeom>
          <a:noFill/>
        </p:spPr>
        <p:txBody>
          <a:bodyPr wrap="none" rtlCol="0">
            <a:spAutoFit/>
          </a:bodyPr>
          <a:lstStyle/>
          <a:p>
            <a:r>
              <a:rPr lang="en-CA" b="1" dirty="0" smtClean="0"/>
              <a:t>Extra Slides</a:t>
            </a:r>
            <a:endParaRPr lang="en-CA" b="1" dirty="0"/>
          </a:p>
        </p:txBody>
      </p:sp>
    </p:spTree>
    <p:extLst>
      <p:ext uri="{BB962C8B-B14F-4D97-AF65-F5344CB8AC3E}">
        <p14:creationId xmlns:p14="http://schemas.microsoft.com/office/powerpoint/2010/main" val="201908621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p:cNvSpPr/>
          <p:nvPr/>
        </p:nvSpPr>
        <p:spPr>
          <a:xfrm>
            <a:off x="6985674" y="1995356"/>
            <a:ext cx="4943909" cy="3186723"/>
          </a:xfrm>
          <a:prstGeom prst="roundRect">
            <a:avLst/>
          </a:prstGeom>
          <a:solidFill>
            <a:schemeClr val="bg1"/>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40" name="Rounded Rectangle 39"/>
          <p:cNvSpPr/>
          <p:nvPr/>
        </p:nvSpPr>
        <p:spPr>
          <a:xfrm>
            <a:off x="6976499" y="5262627"/>
            <a:ext cx="4953085" cy="1496996"/>
          </a:xfrm>
          <a:prstGeom prst="roundRect">
            <a:avLst/>
          </a:prstGeom>
          <a:solidFill>
            <a:schemeClr val="bg1"/>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pic>
        <p:nvPicPr>
          <p:cNvPr id="7172" name="Picture 4" descr="Image result for tafel slop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13704" y="2142524"/>
            <a:ext cx="1432216" cy="1160175"/>
          </a:xfrm>
          <a:prstGeom prst="rect">
            <a:avLst/>
          </a:prstGeom>
          <a:solidFill>
            <a:schemeClr val="bg1"/>
          </a:solidFill>
        </p:spPr>
      </p:pic>
      <p:sp>
        <p:nvSpPr>
          <p:cNvPr id="6" name="Title 1"/>
          <p:cNvSpPr txBox="1">
            <a:spLocks/>
          </p:cNvSpPr>
          <p:nvPr/>
        </p:nvSpPr>
        <p:spPr>
          <a:xfrm>
            <a:off x="358549" y="218586"/>
            <a:ext cx="11344013"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smtClean="0">
                <a:solidFill>
                  <a:srgbClr val="669933">
                    <a:lumMod val="50000"/>
                  </a:srgbClr>
                </a:solidFill>
              </a:rPr>
              <a:t>Measurement Parameters – Electrochemical Module</a:t>
            </a:r>
            <a:endParaRPr lang="en-US" sz="3200" u="sng" dirty="0">
              <a:solidFill>
                <a:srgbClr val="669933">
                  <a:lumMod val="50000"/>
                </a:srgbClr>
              </a:solidFill>
            </a:endParaRPr>
          </a:p>
        </p:txBody>
      </p:sp>
      <p:sp>
        <p:nvSpPr>
          <p:cNvPr id="16" name="TextBox 15"/>
          <p:cNvSpPr txBox="1"/>
          <p:nvPr/>
        </p:nvSpPr>
        <p:spPr>
          <a:xfrm>
            <a:off x="565206" y="2279723"/>
            <a:ext cx="4095608" cy="2308324"/>
          </a:xfrm>
          <a:prstGeom prst="rect">
            <a:avLst/>
          </a:prstGeom>
          <a:noFill/>
          <a:ln>
            <a:noFill/>
          </a:ln>
        </p:spPr>
        <p:txBody>
          <a:bodyPr wrap="none" rtlCol="0">
            <a:spAutoFit/>
          </a:bodyPr>
          <a:lstStyle/>
          <a:p>
            <a:pPr>
              <a:lnSpc>
                <a:spcPct val="150000"/>
              </a:lnSpc>
            </a:pPr>
            <a:r>
              <a:rPr lang="en-CA" sz="2400" b="1" dirty="0" smtClean="0">
                <a:solidFill>
                  <a:prstClr val="black"/>
                </a:solidFill>
              </a:rPr>
              <a:t>Cyclic Voltammetry</a:t>
            </a:r>
            <a:endParaRPr lang="en-CA" sz="2400" b="1" dirty="0">
              <a:solidFill>
                <a:prstClr val="black"/>
              </a:solidFill>
            </a:endParaRPr>
          </a:p>
          <a:p>
            <a:pPr>
              <a:lnSpc>
                <a:spcPct val="150000"/>
              </a:lnSpc>
            </a:pPr>
            <a:r>
              <a:rPr lang="en-CA" sz="2400" b="1" dirty="0">
                <a:solidFill>
                  <a:prstClr val="black"/>
                </a:solidFill>
              </a:rPr>
              <a:t>EIS</a:t>
            </a:r>
          </a:p>
          <a:p>
            <a:pPr>
              <a:lnSpc>
                <a:spcPct val="150000"/>
              </a:lnSpc>
            </a:pPr>
            <a:r>
              <a:rPr lang="en-CA" sz="2400" b="1" dirty="0" smtClean="0">
                <a:solidFill>
                  <a:prstClr val="black"/>
                </a:solidFill>
              </a:rPr>
              <a:t>Linear Sweep Voltammetry</a:t>
            </a:r>
            <a:endParaRPr lang="en-CA" sz="2400" b="1" dirty="0">
              <a:solidFill>
                <a:prstClr val="black"/>
              </a:solidFill>
            </a:endParaRPr>
          </a:p>
          <a:p>
            <a:pPr>
              <a:lnSpc>
                <a:spcPct val="150000"/>
              </a:lnSpc>
            </a:pPr>
            <a:r>
              <a:rPr lang="en-CA" sz="2400" b="1" dirty="0" err="1" smtClean="0">
                <a:solidFill>
                  <a:prstClr val="black"/>
                </a:solidFill>
              </a:rPr>
              <a:t>Chronoamperometry</a:t>
            </a:r>
            <a:endParaRPr lang="en-CA" sz="2400" b="1" dirty="0">
              <a:solidFill>
                <a:prstClr val="black"/>
              </a:solidFill>
            </a:endParaRPr>
          </a:p>
        </p:txBody>
      </p:sp>
      <p:sp>
        <p:nvSpPr>
          <p:cNvPr id="27" name="TextBox 26"/>
          <p:cNvSpPr txBox="1"/>
          <p:nvPr/>
        </p:nvSpPr>
        <p:spPr>
          <a:xfrm>
            <a:off x="7239625" y="2189351"/>
            <a:ext cx="3522631" cy="3416320"/>
          </a:xfrm>
          <a:prstGeom prst="rect">
            <a:avLst/>
          </a:prstGeom>
          <a:noFill/>
        </p:spPr>
        <p:txBody>
          <a:bodyPr wrap="none" rtlCol="0">
            <a:spAutoFit/>
          </a:bodyPr>
          <a:lstStyle/>
          <a:p>
            <a:pPr>
              <a:lnSpc>
                <a:spcPct val="150000"/>
              </a:lnSpc>
            </a:pPr>
            <a:r>
              <a:rPr lang="en-CA" sz="2400" b="1" dirty="0" smtClean="0">
                <a:solidFill>
                  <a:prstClr val="black"/>
                </a:solidFill>
              </a:rPr>
              <a:t>Overpotential (ƞ)</a:t>
            </a:r>
          </a:p>
          <a:p>
            <a:pPr>
              <a:lnSpc>
                <a:spcPct val="150000"/>
              </a:lnSpc>
            </a:pPr>
            <a:r>
              <a:rPr lang="en-CA" sz="2400" b="1" dirty="0">
                <a:solidFill>
                  <a:prstClr val="black"/>
                </a:solidFill>
              </a:rPr>
              <a:t>R</a:t>
            </a:r>
            <a:r>
              <a:rPr lang="en-CA" sz="2400" b="1" dirty="0" smtClean="0">
                <a:solidFill>
                  <a:prstClr val="black"/>
                </a:solidFill>
              </a:rPr>
              <a:t>eaction kinetics</a:t>
            </a:r>
          </a:p>
          <a:p>
            <a:pPr>
              <a:lnSpc>
                <a:spcPct val="150000"/>
              </a:lnSpc>
            </a:pPr>
            <a:r>
              <a:rPr lang="en-CA" sz="2400" b="1" dirty="0" smtClean="0">
                <a:solidFill>
                  <a:prstClr val="black"/>
                </a:solidFill>
              </a:rPr>
              <a:t>ECSA</a:t>
            </a:r>
          </a:p>
          <a:p>
            <a:pPr>
              <a:lnSpc>
                <a:spcPct val="150000"/>
              </a:lnSpc>
            </a:pPr>
            <a:r>
              <a:rPr lang="en-CA" sz="2400" b="1" dirty="0" smtClean="0">
                <a:solidFill>
                  <a:prstClr val="black"/>
                </a:solidFill>
              </a:rPr>
              <a:t>Lifetime stability</a:t>
            </a:r>
          </a:p>
          <a:p>
            <a:pPr>
              <a:lnSpc>
                <a:spcPct val="150000"/>
              </a:lnSpc>
            </a:pPr>
            <a:r>
              <a:rPr lang="en-CA" sz="2400" b="1" dirty="0">
                <a:solidFill>
                  <a:prstClr val="black"/>
                </a:solidFill>
              </a:rPr>
              <a:t>Charge-transfer resistance</a:t>
            </a:r>
          </a:p>
          <a:p>
            <a:pPr>
              <a:lnSpc>
                <a:spcPct val="150000"/>
              </a:lnSpc>
            </a:pPr>
            <a:endParaRPr lang="en-CA" sz="2400" b="1" dirty="0">
              <a:solidFill>
                <a:prstClr val="black"/>
              </a:solidFill>
            </a:endParaRPr>
          </a:p>
        </p:txBody>
      </p:sp>
      <p:sp>
        <p:nvSpPr>
          <p:cNvPr id="21" name="Rectangle 20"/>
          <p:cNvSpPr/>
          <p:nvPr/>
        </p:nvSpPr>
        <p:spPr>
          <a:xfrm>
            <a:off x="7237383" y="5670377"/>
            <a:ext cx="2605457" cy="589072"/>
          </a:xfrm>
          <a:prstGeom prst="rect">
            <a:avLst/>
          </a:prstGeom>
        </p:spPr>
        <p:txBody>
          <a:bodyPr wrap="none">
            <a:spAutoFit/>
          </a:bodyPr>
          <a:lstStyle/>
          <a:p>
            <a:pPr>
              <a:lnSpc>
                <a:spcPct val="150000"/>
              </a:lnSpc>
            </a:pPr>
            <a:r>
              <a:rPr lang="en-CA" sz="2400" b="1" dirty="0">
                <a:solidFill>
                  <a:prstClr val="black"/>
                </a:solidFill>
              </a:rPr>
              <a:t>Faradaic efficiency </a:t>
            </a:r>
          </a:p>
        </p:txBody>
      </p:sp>
      <p:sp>
        <p:nvSpPr>
          <p:cNvPr id="24" name="Rounded Rectangle 23"/>
          <p:cNvSpPr/>
          <p:nvPr/>
        </p:nvSpPr>
        <p:spPr>
          <a:xfrm>
            <a:off x="358549" y="2347012"/>
            <a:ext cx="4953085" cy="2350168"/>
          </a:xfrm>
          <a:prstGeom prst="roundRect">
            <a:avLst/>
          </a:prstGeom>
          <a:no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36" name="Rounded Rectangle 35"/>
          <p:cNvSpPr/>
          <p:nvPr/>
        </p:nvSpPr>
        <p:spPr>
          <a:xfrm>
            <a:off x="323405" y="5252577"/>
            <a:ext cx="4953085" cy="1496996"/>
          </a:xfrm>
          <a:prstGeom prst="roundRect">
            <a:avLst/>
          </a:prstGeom>
          <a:no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pic>
        <p:nvPicPr>
          <p:cNvPr id="35" name="Picture 2" descr="https://www.oceaninsight.com/globalassets/images/catalog-images/systems/benchtop/neofox.png?width=49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2836" y="5138801"/>
            <a:ext cx="1659646" cy="934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www.bio-logic.net/wp-content/uploads/sp-15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9167" y="2387265"/>
            <a:ext cx="2177323" cy="1088662"/>
          </a:xfrm>
          <a:prstGeom prst="rect">
            <a:avLst/>
          </a:prstGeom>
          <a:noFill/>
          <a:extLst/>
        </p:spPr>
      </p:pic>
      <p:sp>
        <p:nvSpPr>
          <p:cNvPr id="26" name="Rectangle 25"/>
          <p:cNvSpPr/>
          <p:nvPr/>
        </p:nvSpPr>
        <p:spPr>
          <a:xfrm>
            <a:off x="565206" y="5394866"/>
            <a:ext cx="4327636" cy="1200329"/>
          </a:xfrm>
          <a:prstGeom prst="rect">
            <a:avLst/>
          </a:prstGeom>
        </p:spPr>
        <p:txBody>
          <a:bodyPr wrap="square">
            <a:spAutoFit/>
          </a:bodyPr>
          <a:lstStyle/>
          <a:p>
            <a:pPr>
              <a:lnSpc>
                <a:spcPct val="150000"/>
              </a:lnSpc>
            </a:pPr>
            <a:r>
              <a:rPr lang="en-CA" sz="2400" b="1" dirty="0">
                <a:solidFill>
                  <a:prstClr val="black"/>
                </a:solidFill>
              </a:rPr>
              <a:t>Gas Analyzer</a:t>
            </a:r>
          </a:p>
          <a:p>
            <a:pPr>
              <a:lnSpc>
                <a:spcPct val="150000"/>
              </a:lnSpc>
            </a:pPr>
            <a:r>
              <a:rPr lang="en-CA" sz="2400" b="1" dirty="0">
                <a:solidFill>
                  <a:prstClr val="black"/>
                </a:solidFill>
              </a:rPr>
              <a:t>O</a:t>
            </a:r>
            <a:r>
              <a:rPr lang="en-CA" sz="2400" b="1" baseline="-25000" dirty="0">
                <a:solidFill>
                  <a:prstClr val="black"/>
                </a:solidFill>
              </a:rPr>
              <a:t>2</a:t>
            </a:r>
            <a:r>
              <a:rPr lang="en-CA" sz="2400" b="1" dirty="0">
                <a:solidFill>
                  <a:prstClr val="black"/>
                </a:solidFill>
              </a:rPr>
              <a:t> </a:t>
            </a:r>
            <a:r>
              <a:rPr lang="en-CA" sz="2400" b="1" dirty="0" smtClean="0">
                <a:solidFill>
                  <a:prstClr val="black"/>
                </a:solidFill>
              </a:rPr>
              <a:t>Reduction </a:t>
            </a:r>
            <a:r>
              <a:rPr lang="en-CA" sz="2400" b="1" dirty="0">
                <a:solidFill>
                  <a:prstClr val="black"/>
                </a:solidFill>
              </a:rPr>
              <a:t>(Pt electrode)</a:t>
            </a:r>
          </a:p>
        </p:txBody>
      </p:sp>
      <p:pic>
        <p:nvPicPr>
          <p:cNvPr id="7174" name="Picture 6" descr="Image result for nyquist pl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25623" y="3383247"/>
            <a:ext cx="1686886" cy="1183187"/>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gear cartoon"/>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2805"/>
          <a:stretch/>
        </p:blipFill>
        <p:spPr bwMode="auto">
          <a:xfrm>
            <a:off x="5596918" y="2196186"/>
            <a:ext cx="970510" cy="91392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Image result for gear cartoon"/>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2805"/>
          <a:stretch/>
        </p:blipFill>
        <p:spPr bwMode="auto">
          <a:xfrm>
            <a:off x="5682465" y="4832249"/>
            <a:ext cx="970510" cy="913928"/>
          </a:xfrm>
          <a:prstGeom prst="rect">
            <a:avLst/>
          </a:prstGeom>
          <a:noFill/>
          <a:extLst>
            <a:ext uri="{909E8E84-426E-40DD-AFC4-6F175D3DCCD1}">
              <a14:hiddenFill xmlns:a14="http://schemas.microsoft.com/office/drawing/2010/main">
                <a:solidFill>
                  <a:srgbClr val="FFFFFF"/>
                </a:solidFill>
              </a14:hiddenFill>
            </a:ext>
          </a:extLst>
        </p:spPr>
      </p:pic>
      <p:sp>
        <p:nvSpPr>
          <p:cNvPr id="7169" name="Right Arrow 7168"/>
          <p:cNvSpPr/>
          <p:nvPr/>
        </p:nvSpPr>
        <p:spPr>
          <a:xfrm>
            <a:off x="5596918" y="3110114"/>
            <a:ext cx="1056057" cy="643739"/>
          </a:xfrm>
          <a:prstGeom prst="rightArrow">
            <a:avLst/>
          </a:prstGeom>
          <a:solidFill>
            <a:schemeClr val="accent6">
              <a:lumMod val="7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48" name="Right Arrow 47"/>
          <p:cNvSpPr/>
          <p:nvPr/>
        </p:nvSpPr>
        <p:spPr>
          <a:xfrm>
            <a:off x="5596917" y="5751752"/>
            <a:ext cx="1056057" cy="643739"/>
          </a:xfrm>
          <a:prstGeom prst="rightArrow">
            <a:avLst/>
          </a:prstGeom>
          <a:solidFill>
            <a:schemeClr val="accent6">
              <a:lumMod val="7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pic>
        <p:nvPicPr>
          <p:cNvPr id="7178" name="Picture 10" descr="Image result for faradaic efficienc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9357" y="5400092"/>
            <a:ext cx="1874414" cy="1256052"/>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p:cNvSpPr/>
          <p:nvPr/>
        </p:nvSpPr>
        <p:spPr>
          <a:xfrm>
            <a:off x="761541" y="1309224"/>
            <a:ext cx="4353757" cy="584142"/>
          </a:xfrm>
          <a:prstGeom prst="roundRect">
            <a:avLst/>
          </a:prstGeom>
          <a:gradFill flip="none" rotWithShape="1">
            <a:gsLst>
              <a:gs pos="0">
                <a:srgbClr val="669933">
                  <a:lumMod val="5000"/>
                  <a:lumOff val="95000"/>
                </a:srgbClr>
              </a:gs>
              <a:gs pos="74000">
                <a:srgbClr val="669933">
                  <a:lumMod val="45000"/>
                  <a:lumOff val="55000"/>
                </a:srgbClr>
              </a:gs>
              <a:gs pos="83000">
                <a:srgbClr val="669933">
                  <a:lumMod val="45000"/>
                  <a:lumOff val="55000"/>
                </a:srgbClr>
              </a:gs>
              <a:gs pos="100000">
                <a:srgbClr val="669933">
                  <a:lumMod val="30000"/>
                  <a:lumOff val="70000"/>
                </a:srgbClr>
              </a:gs>
            </a:gsLst>
            <a:lin ang="5400000" scaled="1"/>
            <a:tileRect/>
          </a:gradFill>
          <a:ln w="31750" cap="flat" cmpd="sng" algn="ctr">
            <a:solidFill>
              <a:srgbClr val="70AD47">
                <a:lumMod val="75000"/>
              </a:srgbClr>
            </a:solidFill>
            <a:prstDash val="solid"/>
            <a:miter lim="800000"/>
          </a:ln>
          <a:effectLst/>
        </p:spPr>
        <p:txBody>
          <a:bodyPr rtlCol="0" anchor="ctr"/>
          <a:lstStyle/>
          <a:p>
            <a:pPr>
              <a:defRPr/>
            </a:pPr>
            <a:r>
              <a:rPr lang="en-CA" sz="2400" b="1" kern="0" dirty="0" smtClean="0">
                <a:solidFill>
                  <a:srgbClr val="000000"/>
                </a:solidFill>
              </a:rPr>
              <a:t>On-Board Electrochemistry</a:t>
            </a:r>
          </a:p>
        </p:txBody>
      </p:sp>
      <p:sp>
        <p:nvSpPr>
          <p:cNvPr id="25" name="Rounded Rectangle 24"/>
          <p:cNvSpPr/>
          <p:nvPr/>
        </p:nvSpPr>
        <p:spPr>
          <a:xfrm>
            <a:off x="7276162" y="1309224"/>
            <a:ext cx="4353757" cy="584142"/>
          </a:xfrm>
          <a:prstGeom prst="roundRect">
            <a:avLst/>
          </a:prstGeom>
          <a:gradFill flip="none" rotWithShape="1">
            <a:gsLst>
              <a:gs pos="0">
                <a:srgbClr val="669933">
                  <a:lumMod val="5000"/>
                  <a:lumOff val="95000"/>
                </a:srgbClr>
              </a:gs>
              <a:gs pos="74000">
                <a:srgbClr val="669933">
                  <a:lumMod val="45000"/>
                  <a:lumOff val="55000"/>
                </a:srgbClr>
              </a:gs>
              <a:gs pos="83000">
                <a:srgbClr val="669933">
                  <a:lumMod val="45000"/>
                  <a:lumOff val="55000"/>
                </a:srgbClr>
              </a:gs>
              <a:gs pos="100000">
                <a:srgbClr val="669933">
                  <a:lumMod val="30000"/>
                  <a:lumOff val="70000"/>
                </a:srgbClr>
              </a:gs>
            </a:gsLst>
            <a:lin ang="5400000" scaled="1"/>
            <a:tileRect/>
          </a:gradFill>
          <a:ln w="31750" cap="flat" cmpd="sng" algn="ctr">
            <a:solidFill>
              <a:srgbClr val="70AD47">
                <a:lumMod val="75000"/>
              </a:srgbClr>
            </a:solidFill>
            <a:prstDash val="solid"/>
            <a:miter lim="800000"/>
          </a:ln>
          <a:effectLst/>
        </p:spPr>
        <p:txBody>
          <a:bodyPr rtlCol="0" anchor="ctr"/>
          <a:lstStyle/>
          <a:p>
            <a:pPr>
              <a:defRPr/>
            </a:pPr>
            <a:r>
              <a:rPr lang="en-CA" sz="2400" b="1" kern="0" dirty="0" smtClean="0">
                <a:solidFill>
                  <a:srgbClr val="000000"/>
                </a:solidFill>
              </a:rPr>
              <a:t>Performance Descriptors</a:t>
            </a:r>
          </a:p>
        </p:txBody>
      </p:sp>
    </p:spTree>
    <p:extLst>
      <p:ext uri="{BB962C8B-B14F-4D97-AF65-F5344CB8AC3E}">
        <p14:creationId xmlns:p14="http://schemas.microsoft.com/office/powerpoint/2010/main" val="179605207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449879" y="6011795"/>
            <a:ext cx="609600" cy="365125"/>
          </a:xfrm>
        </p:spPr>
        <p:txBody>
          <a:bodyPr/>
          <a:lstStyle/>
          <a:p>
            <a:fld id="{77E68ECE-59D7-452D-8595-BBB947F3BD2D}" type="slidenum">
              <a:rPr lang="en-US" smtClean="0">
                <a:solidFill>
                  <a:srgbClr val="004411"/>
                </a:solidFill>
              </a:rPr>
              <a:pPr/>
              <a:t>30</a:t>
            </a:fld>
            <a:endParaRPr lang="en-US" dirty="0">
              <a:solidFill>
                <a:srgbClr val="004411"/>
              </a:solidFill>
            </a:endParaRPr>
          </a:p>
        </p:txBody>
      </p:sp>
      <p:sp>
        <p:nvSpPr>
          <p:cNvPr id="15" name="TextBox 14"/>
          <p:cNvSpPr txBox="1"/>
          <p:nvPr/>
        </p:nvSpPr>
        <p:spPr>
          <a:xfrm>
            <a:off x="5228533" y="1614151"/>
            <a:ext cx="6526146" cy="3139321"/>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25400">
            <a:solidFill>
              <a:srgbClr val="00B050"/>
            </a:solidFill>
          </a:ln>
        </p:spPr>
        <p:txBody>
          <a:bodyPr wrap="square" rtlCol="0">
            <a:spAutoFit/>
          </a:bodyPr>
          <a:lstStyle/>
          <a:p>
            <a:r>
              <a:rPr lang="en-CA" b="1" dirty="0" smtClean="0"/>
              <a:t>Core Competencies</a:t>
            </a:r>
          </a:p>
          <a:p>
            <a:pPr marL="285750" indent="-285750">
              <a:buFont typeface="Arial" panose="020B0604020202020204" pitchFamily="34" charset="0"/>
              <a:buChar char="•"/>
            </a:pPr>
            <a:r>
              <a:rPr lang="en-CA" b="1" dirty="0" smtClean="0"/>
              <a:t>High Throughput &amp; Closed loop Synthesis (</a:t>
            </a:r>
            <a:r>
              <a:rPr lang="en-CA" b="1" dirty="0"/>
              <a:t>I</a:t>
            </a:r>
            <a:r>
              <a:rPr lang="en-CA" b="1" dirty="0" smtClean="0"/>
              <a:t>ntelligent Throughput) and Characterization </a:t>
            </a:r>
            <a:r>
              <a:rPr lang="en-CA" b="1" dirty="0"/>
              <a:t>T</a:t>
            </a:r>
            <a:r>
              <a:rPr lang="en-CA" b="1" dirty="0" smtClean="0"/>
              <a:t>ools</a:t>
            </a:r>
          </a:p>
          <a:p>
            <a:pPr marL="285750" indent="-285750">
              <a:buFont typeface="Arial" panose="020B0604020202020204" pitchFamily="34" charset="0"/>
              <a:buChar char="•"/>
            </a:pPr>
            <a:endParaRPr lang="en-CA" b="1" dirty="0" smtClean="0"/>
          </a:p>
          <a:p>
            <a:pPr marL="285750" indent="-285750">
              <a:buFont typeface="Arial" panose="020B0604020202020204" pitchFamily="34" charset="0"/>
              <a:buChar char="•"/>
            </a:pPr>
            <a:r>
              <a:rPr lang="en-CA" b="1" dirty="0" smtClean="0"/>
              <a:t>Computational Material Discovery (Simulation &amp; AI)</a:t>
            </a:r>
          </a:p>
          <a:p>
            <a:pPr marL="285750" indent="-285750">
              <a:buFont typeface="Wingdings" panose="05000000000000000000" pitchFamily="2" charset="2"/>
              <a:buChar char="Ø"/>
            </a:pPr>
            <a:r>
              <a:rPr lang="en-CA" b="1" dirty="0" smtClean="0"/>
              <a:t>Optimization/Performance prediction</a:t>
            </a:r>
          </a:p>
          <a:p>
            <a:pPr marL="285750" indent="-285750">
              <a:buFont typeface="Wingdings" panose="05000000000000000000" pitchFamily="2" charset="2"/>
              <a:buChar char="Ø"/>
            </a:pPr>
            <a:r>
              <a:rPr lang="en-CA" b="1" dirty="0" smtClean="0"/>
              <a:t>Self-Driving Laboratory</a:t>
            </a:r>
          </a:p>
          <a:p>
            <a:pPr marL="285750" indent="-285750">
              <a:buFont typeface="Arial" panose="020B0604020202020204" pitchFamily="34" charset="0"/>
              <a:buChar char="•"/>
            </a:pPr>
            <a:endParaRPr lang="en-CA" b="1" dirty="0" smtClean="0"/>
          </a:p>
          <a:p>
            <a:pPr marL="285750" indent="-285750">
              <a:buFont typeface="Arial" panose="020B0604020202020204" pitchFamily="34" charset="0"/>
              <a:buChar char="•"/>
            </a:pPr>
            <a:r>
              <a:rPr lang="en-CA" b="1" dirty="0" smtClean="0"/>
              <a:t>Materials and Process Database</a:t>
            </a:r>
          </a:p>
          <a:p>
            <a:pPr marL="342900" indent="-342900">
              <a:buFont typeface="Wingdings" panose="05000000000000000000" pitchFamily="2" charset="2"/>
              <a:buChar char="Ø"/>
            </a:pPr>
            <a:r>
              <a:rPr lang="en-CA" b="1" dirty="0" smtClean="0"/>
              <a:t>Collaborative &amp; AI/ML accessible</a:t>
            </a:r>
          </a:p>
          <a:p>
            <a:pPr marL="285750" indent="-285750">
              <a:buFont typeface="Wingdings" panose="05000000000000000000" pitchFamily="2" charset="2"/>
              <a:buChar char="Ø"/>
            </a:pPr>
            <a:r>
              <a:rPr lang="en-CA" b="1" dirty="0" smtClean="0"/>
              <a:t> Integrate other data from outside sources</a:t>
            </a:r>
          </a:p>
        </p:txBody>
      </p:sp>
      <p:sp>
        <p:nvSpPr>
          <p:cNvPr id="17" name="TextBox 16"/>
          <p:cNvSpPr txBox="1"/>
          <p:nvPr/>
        </p:nvSpPr>
        <p:spPr>
          <a:xfrm>
            <a:off x="5228533" y="5160089"/>
            <a:ext cx="6526146" cy="1200329"/>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25400">
            <a:solidFill>
              <a:srgbClr val="00B050"/>
            </a:solidFill>
          </a:ln>
        </p:spPr>
        <p:txBody>
          <a:bodyPr wrap="square" rtlCol="0">
            <a:spAutoFit/>
          </a:bodyPr>
          <a:lstStyle/>
          <a:p>
            <a:r>
              <a:rPr lang="en-CA" b="1" dirty="0" smtClean="0"/>
              <a:t>MAPs at NRC-M</a:t>
            </a:r>
          </a:p>
          <a:p>
            <a:pPr marL="285750" indent="-285750">
              <a:buFont typeface="Arial" panose="020B0604020202020204" pitchFamily="34" charset="0"/>
              <a:buChar char="•"/>
            </a:pPr>
            <a:r>
              <a:rPr lang="en-CA" b="1" dirty="0" smtClean="0"/>
              <a:t>Engage with other RCs and collaborators to </a:t>
            </a:r>
            <a:r>
              <a:rPr lang="en-CA" b="1" dirty="0"/>
              <a:t>e</a:t>
            </a:r>
            <a:r>
              <a:rPr lang="en-CA" b="1" dirty="0" smtClean="0"/>
              <a:t>stablish </a:t>
            </a:r>
          </a:p>
          <a:p>
            <a:r>
              <a:rPr lang="en-CA" b="1" dirty="0"/>
              <a:t> </a:t>
            </a:r>
            <a:r>
              <a:rPr lang="en-CA" b="1" dirty="0" smtClean="0"/>
              <a:t>   MAPs for accelerated materials discovery in targeted</a:t>
            </a:r>
          </a:p>
          <a:p>
            <a:r>
              <a:rPr lang="en-CA" b="1" dirty="0"/>
              <a:t> </a:t>
            </a:r>
            <a:r>
              <a:rPr lang="en-CA" b="1" dirty="0" smtClean="0"/>
              <a:t>   domains </a:t>
            </a:r>
            <a:r>
              <a:rPr lang="en-CA" b="1" dirty="0"/>
              <a:t>(material or process) of RCs </a:t>
            </a:r>
            <a:r>
              <a:rPr lang="en-CA" b="1" dirty="0" smtClean="0"/>
              <a:t>at NRC-M</a:t>
            </a:r>
          </a:p>
        </p:txBody>
      </p:sp>
      <p:sp>
        <p:nvSpPr>
          <p:cNvPr id="18" name="Title 1"/>
          <p:cNvSpPr>
            <a:spLocks noGrp="1"/>
          </p:cNvSpPr>
          <p:nvPr>
            <p:ph type="title"/>
          </p:nvPr>
        </p:nvSpPr>
        <p:spPr>
          <a:xfrm>
            <a:off x="358549" y="218586"/>
            <a:ext cx="10521515" cy="1004585"/>
          </a:xfrm>
        </p:spPr>
        <p:txBody>
          <a:bodyPr/>
          <a:lstStyle/>
          <a:p>
            <a:r>
              <a:rPr lang="en-CA" sz="3200" dirty="0" smtClean="0"/>
              <a:t>R&amp;D Focus – NRC Mississauga</a:t>
            </a:r>
            <a:endParaRPr lang="en-US" sz="3200" dirty="0">
              <a:solidFill>
                <a:schemeClr val="accent5">
                  <a:lumMod val="50000"/>
                </a:schemeClr>
              </a:solidFill>
            </a:endParaRPr>
          </a:p>
        </p:txBody>
      </p:sp>
      <p:pic>
        <p:nvPicPr>
          <p:cNvPr id="19" name="Picture 18" descr="C:\Users\Blackr\Documents\Data Main\NRC-M MAPs\SOW\MAPs graphic v.1.8.png"/>
          <p:cNvPicPr>
            <a:picLocks noChangeAspect="1"/>
          </p:cNvPicPr>
          <p:nvPr/>
        </p:nvPicPr>
        <p:blipFill rotWithShape="1">
          <a:blip r:embed="rId3">
            <a:extLst>
              <a:ext uri="{28A0092B-C50C-407E-A947-70E740481C1C}">
                <a14:useLocalDpi xmlns:a14="http://schemas.microsoft.com/office/drawing/2010/main" val="0"/>
              </a:ext>
            </a:extLst>
          </a:blip>
          <a:srcRect l="6181" r="5659" b="7763"/>
          <a:stretch/>
        </p:blipFill>
        <p:spPr bwMode="auto">
          <a:xfrm>
            <a:off x="342837" y="1958707"/>
            <a:ext cx="4606941" cy="4397644"/>
          </a:xfrm>
          <a:prstGeom prst="rect">
            <a:avLst/>
          </a:prstGeom>
          <a:noFill/>
          <a:ln>
            <a:noFill/>
          </a:ln>
          <a:extLst>
            <a:ext uri="{53640926-AAD7-44D8-BBD7-CCE9431645EC}">
              <a14:shadowObscured xmlns:a14="http://schemas.microsoft.com/office/drawing/2010/main"/>
            </a:ext>
          </a:extLst>
        </p:spPr>
      </p:pic>
      <p:sp>
        <p:nvSpPr>
          <p:cNvPr id="10" name="TextBox 9"/>
          <p:cNvSpPr txBox="1"/>
          <p:nvPr/>
        </p:nvSpPr>
        <p:spPr>
          <a:xfrm>
            <a:off x="804370" y="5486045"/>
            <a:ext cx="979755" cy="307777"/>
          </a:xfrm>
          <a:prstGeom prst="rect">
            <a:avLst/>
          </a:prstGeom>
          <a:noFill/>
        </p:spPr>
        <p:txBody>
          <a:bodyPr wrap="none" rtlCol="0">
            <a:spAutoFit/>
          </a:bodyPr>
          <a:lstStyle/>
          <a:p>
            <a:r>
              <a:rPr lang="en-CA" sz="1400" b="1" dirty="0" smtClean="0">
                <a:solidFill>
                  <a:srgbClr val="87AF6B"/>
                </a:solidFill>
              </a:rPr>
              <a:t>Database</a:t>
            </a:r>
            <a:endParaRPr lang="en-CA" sz="1400" b="1" dirty="0">
              <a:solidFill>
                <a:srgbClr val="87AF6B"/>
              </a:solidFill>
            </a:endParaRPr>
          </a:p>
        </p:txBody>
      </p:sp>
    </p:spTree>
    <p:extLst>
      <p:ext uri="{BB962C8B-B14F-4D97-AF65-F5344CB8AC3E}">
        <p14:creationId xmlns:p14="http://schemas.microsoft.com/office/powerpoint/2010/main" val="15690452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8549" y="218586"/>
            <a:ext cx="11344013"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smtClean="0">
                <a:solidFill>
                  <a:srgbClr val="669933">
                    <a:lumMod val="50000"/>
                  </a:srgbClr>
                </a:solidFill>
              </a:rPr>
              <a:t>Example Detailed Work Flow: </a:t>
            </a:r>
            <a:r>
              <a:rPr lang="en-US" sz="3200" dirty="0" err="1" smtClean="0">
                <a:solidFill>
                  <a:srgbClr val="669933">
                    <a:lumMod val="50000"/>
                  </a:srgbClr>
                </a:solidFill>
              </a:rPr>
              <a:t>CoMnFeO</a:t>
            </a:r>
            <a:r>
              <a:rPr lang="en-US" sz="3200" baseline="-25000" dirty="0" err="1" smtClean="0">
                <a:solidFill>
                  <a:srgbClr val="669933">
                    <a:lumMod val="50000"/>
                  </a:srgbClr>
                </a:solidFill>
              </a:rPr>
              <a:t>x</a:t>
            </a:r>
            <a:r>
              <a:rPr lang="en-US" sz="3200" dirty="0" smtClean="0">
                <a:solidFill>
                  <a:srgbClr val="669933">
                    <a:lumMod val="50000"/>
                  </a:srgbClr>
                </a:solidFill>
              </a:rPr>
              <a:t> (</a:t>
            </a:r>
            <a:r>
              <a:rPr lang="en-US" sz="3200" dirty="0" err="1" smtClean="0">
                <a:solidFill>
                  <a:srgbClr val="669933">
                    <a:lumMod val="50000"/>
                  </a:srgbClr>
                </a:solidFill>
              </a:rPr>
              <a:t>Co:Mn:Fe</a:t>
            </a:r>
            <a:r>
              <a:rPr lang="en-US" sz="3200" dirty="0" smtClean="0">
                <a:solidFill>
                  <a:srgbClr val="669933">
                    <a:lumMod val="50000"/>
                  </a:srgbClr>
                </a:solidFill>
              </a:rPr>
              <a:t> = 1)</a:t>
            </a:r>
            <a:endParaRPr lang="en-US" sz="3200" u="sng" dirty="0">
              <a:solidFill>
                <a:srgbClr val="669933">
                  <a:lumMod val="50000"/>
                </a:srgbClr>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46667"/>
          <a:stretch/>
        </p:blipFill>
        <p:spPr>
          <a:xfrm>
            <a:off x="140835" y="2177142"/>
            <a:ext cx="13106953" cy="4484915"/>
          </a:xfrm>
          <a:prstGeom prst="rect">
            <a:avLst/>
          </a:prstGeom>
        </p:spPr>
      </p:pic>
      <p:sp>
        <p:nvSpPr>
          <p:cNvPr id="4" name="TextBox 3"/>
          <p:cNvSpPr txBox="1"/>
          <p:nvPr/>
        </p:nvSpPr>
        <p:spPr>
          <a:xfrm>
            <a:off x="1353756" y="1515124"/>
            <a:ext cx="2885726" cy="276999"/>
          </a:xfrm>
          <a:prstGeom prst="rect">
            <a:avLst/>
          </a:prstGeom>
          <a:noFill/>
        </p:spPr>
        <p:txBody>
          <a:bodyPr wrap="none" rtlCol="0">
            <a:spAutoFit/>
          </a:bodyPr>
          <a:lstStyle/>
          <a:p>
            <a:r>
              <a:rPr lang="en-CA" sz="1200" dirty="0" smtClean="0"/>
              <a:t>*premade 500 </a:t>
            </a:r>
            <a:r>
              <a:rPr lang="en-CA" sz="1200" dirty="0" err="1" smtClean="0"/>
              <a:t>mM</a:t>
            </a:r>
            <a:r>
              <a:rPr lang="en-CA" sz="1200" dirty="0" smtClean="0"/>
              <a:t> concentrations liquid</a:t>
            </a:r>
            <a:endParaRPr lang="en-CA" sz="1200" dirty="0"/>
          </a:p>
        </p:txBody>
      </p:sp>
      <p:sp>
        <p:nvSpPr>
          <p:cNvPr id="16" name="TextBox 15"/>
          <p:cNvSpPr txBox="1"/>
          <p:nvPr/>
        </p:nvSpPr>
        <p:spPr>
          <a:xfrm>
            <a:off x="1618522" y="4911858"/>
            <a:ext cx="2515432" cy="276999"/>
          </a:xfrm>
          <a:prstGeom prst="rect">
            <a:avLst/>
          </a:prstGeom>
          <a:noFill/>
        </p:spPr>
        <p:txBody>
          <a:bodyPr wrap="none" rtlCol="0">
            <a:spAutoFit/>
          </a:bodyPr>
          <a:lstStyle/>
          <a:p>
            <a:r>
              <a:rPr lang="en-CA" sz="1200" dirty="0" smtClean="0"/>
              <a:t>* 0.5 </a:t>
            </a:r>
            <a:r>
              <a:rPr lang="en-CA" sz="1200" dirty="0" err="1" smtClean="0"/>
              <a:t>mM</a:t>
            </a:r>
            <a:r>
              <a:rPr lang="en-CA" sz="1200" dirty="0" smtClean="0"/>
              <a:t> total metal concentration</a:t>
            </a:r>
            <a:endParaRPr lang="en-CA" sz="1200" dirty="0"/>
          </a:p>
        </p:txBody>
      </p:sp>
      <p:sp>
        <p:nvSpPr>
          <p:cNvPr id="17" name="TextBox 16"/>
          <p:cNvSpPr txBox="1"/>
          <p:nvPr/>
        </p:nvSpPr>
        <p:spPr>
          <a:xfrm>
            <a:off x="5609373" y="1900142"/>
            <a:ext cx="1268296" cy="276999"/>
          </a:xfrm>
          <a:prstGeom prst="rect">
            <a:avLst/>
          </a:prstGeom>
          <a:noFill/>
        </p:spPr>
        <p:txBody>
          <a:bodyPr wrap="none" rtlCol="0">
            <a:spAutoFit/>
          </a:bodyPr>
          <a:lstStyle/>
          <a:p>
            <a:r>
              <a:rPr lang="en-CA" sz="1200" dirty="0" smtClean="0"/>
              <a:t>From slide deck</a:t>
            </a:r>
            <a:endParaRPr lang="en-CA" sz="1200" dirty="0"/>
          </a:p>
        </p:txBody>
      </p:sp>
      <p:sp>
        <p:nvSpPr>
          <p:cNvPr id="7" name="Right Brace 6"/>
          <p:cNvSpPr/>
          <p:nvPr/>
        </p:nvSpPr>
        <p:spPr>
          <a:xfrm rot="16200000">
            <a:off x="2627162" y="520425"/>
            <a:ext cx="338916" cy="28857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25915554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8549" y="218586"/>
            <a:ext cx="11344013"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smtClean="0">
                <a:solidFill>
                  <a:srgbClr val="669933">
                    <a:lumMod val="50000"/>
                  </a:srgbClr>
                </a:solidFill>
              </a:rPr>
              <a:t>Example Detailed Work Flow: </a:t>
            </a:r>
            <a:r>
              <a:rPr lang="en-US" sz="3200" dirty="0" err="1" smtClean="0">
                <a:solidFill>
                  <a:srgbClr val="669933">
                    <a:lumMod val="50000"/>
                  </a:srgbClr>
                </a:solidFill>
              </a:rPr>
              <a:t>CoMnFeO</a:t>
            </a:r>
            <a:r>
              <a:rPr lang="en-US" sz="3200" baseline="-25000" dirty="0" err="1" smtClean="0">
                <a:solidFill>
                  <a:srgbClr val="669933">
                    <a:lumMod val="50000"/>
                  </a:srgbClr>
                </a:solidFill>
              </a:rPr>
              <a:t>x</a:t>
            </a:r>
            <a:r>
              <a:rPr lang="en-US" sz="3200" dirty="0" smtClean="0">
                <a:solidFill>
                  <a:srgbClr val="669933">
                    <a:lumMod val="50000"/>
                  </a:srgbClr>
                </a:solidFill>
              </a:rPr>
              <a:t> (</a:t>
            </a:r>
            <a:r>
              <a:rPr lang="en-US" sz="3200" dirty="0" err="1" smtClean="0">
                <a:solidFill>
                  <a:srgbClr val="669933">
                    <a:lumMod val="50000"/>
                  </a:srgbClr>
                </a:solidFill>
              </a:rPr>
              <a:t>Co:Mn:Fe</a:t>
            </a:r>
            <a:r>
              <a:rPr lang="en-US" sz="3200" dirty="0" smtClean="0">
                <a:solidFill>
                  <a:srgbClr val="669933">
                    <a:lumMod val="50000"/>
                  </a:srgbClr>
                </a:solidFill>
              </a:rPr>
              <a:t> = 1)</a:t>
            </a:r>
            <a:endParaRPr lang="en-US" sz="3200" u="sng" dirty="0">
              <a:solidFill>
                <a:srgbClr val="669933">
                  <a:lumMod val="50000"/>
                </a:srgbClr>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426" t="51434" r="-5426" b="-4767"/>
          <a:stretch/>
        </p:blipFill>
        <p:spPr>
          <a:xfrm>
            <a:off x="0" y="1689686"/>
            <a:ext cx="13106953" cy="4484915"/>
          </a:xfrm>
          <a:prstGeom prst="rect">
            <a:avLst/>
          </a:prstGeom>
        </p:spPr>
      </p:pic>
      <p:sp>
        <p:nvSpPr>
          <p:cNvPr id="7" name="TextBox 6"/>
          <p:cNvSpPr txBox="1"/>
          <p:nvPr/>
        </p:nvSpPr>
        <p:spPr>
          <a:xfrm>
            <a:off x="7024814" y="1689686"/>
            <a:ext cx="2409634" cy="276999"/>
          </a:xfrm>
          <a:prstGeom prst="rect">
            <a:avLst/>
          </a:prstGeom>
          <a:noFill/>
        </p:spPr>
        <p:txBody>
          <a:bodyPr wrap="none" rtlCol="0">
            <a:spAutoFit/>
          </a:bodyPr>
          <a:lstStyle/>
          <a:p>
            <a:r>
              <a:rPr lang="en-CA" sz="1200" dirty="0" smtClean="0"/>
              <a:t>Stock solution, will never change</a:t>
            </a:r>
            <a:endParaRPr lang="en-CA" sz="1200" dirty="0"/>
          </a:p>
        </p:txBody>
      </p:sp>
    </p:spTree>
    <p:extLst>
      <p:ext uri="{BB962C8B-B14F-4D97-AF65-F5344CB8AC3E}">
        <p14:creationId xmlns:p14="http://schemas.microsoft.com/office/powerpoint/2010/main" val="191180212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shopify.com/s/files/1/0987/1380/products/1_d2855903-7a10-4fea-bef0-3d1890a11d39_1000x1000.png?v=157143898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081" y="1562418"/>
            <a:ext cx="3104148" cy="31041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946514" y="142998"/>
            <a:ext cx="1350050" cy="400110"/>
          </a:xfrm>
          <a:prstGeom prst="rect">
            <a:avLst/>
          </a:prstGeom>
          <a:noFill/>
        </p:spPr>
        <p:txBody>
          <a:bodyPr wrap="none" rtlCol="0">
            <a:spAutoFit/>
          </a:bodyPr>
          <a:lstStyle/>
          <a:p>
            <a:r>
              <a:rPr lang="en-CA" sz="2000" b="1" dirty="0" smtClean="0">
                <a:solidFill>
                  <a:prstClr val="black"/>
                </a:solidFill>
              </a:rPr>
              <a:t>Cell Design</a:t>
            </a:r>
            <a:endParaRPr lang="en-CA" sz="2000" b="1" dirty="0">
              <a:solidFill>
                <a:prstClr val="black"/>
              </a:solidFill>
            </a:endParaRPr>
          </a:p>
        </p:txBody>
      </p:sp>
      <p:sp>
        <p:nvSpPr>
          <p:cNvPr id="4" name="Rectangle 3"/>
          <p:cNvSpPr/>
          <p:nvPr/>
        </p:nvSpPr>
        <p:spPr>
          <a:xfrm>
            <a:off x="244641" y="543108"/>
            <a:ext cx="11377864" cy="923330"/>
          </a:xfrm>
          <a:prstGeom prst="rect">
            <a:avLst/>
          </a:prstGeom>
        </p:spPr>
        <p:txBody>
          <a:bodyPr wrap="square">
            <a:spAutoFit/>
          </a:bodyPr>
          <a:lstStyle/>
          <a:p>
            <a:r>
              <a:rPr lang="en-CA" dirty="0" smtClean="0">
                <a:solidFill>
                  <a:prstClr val="black"/>
                </a:solidFill>
              </a:rPr>
              <a:t>Based on the </a:t>
            </a:r>
            <a:r>
              <a:rPr lang="en-CA" u="sng" dirty="0" smtClean="0">
                <a:solidFill>
                  <a:prstClr val="black"/>
                </a:solidFill>
              </a:rPr>
              <a:t>redox.me</a:t>
            </a:r>
            <a:r>
              <a:rPr lang="en-CA" dirty="0" smtClean="0">
                <a:solidFill>
                  <a:prstClr val="black"/>
                </a:solidFill>
              </a:rPr>
              <a:t> bottom-loaded cell, this type of cell may offer more flexibility while also being able to more easily incorporate robotics/automation compared to previous cell design</a:t>
            </a:r>
          </a:p>
          <a:p>
            <a:r>
              <a:rPr lang="en-CA" dirty="0" smtClean="0">
                <a:solidFill>
                  <a:prstClr val="black"/>
                </a:solidFill>
              </a:rPr>
              <a:t>- Reconstructed to fit a smaller design space, less electrolyte volume</a:t>
            </a:r>
            <a:endParaRPr lang="en-CA" dirty="0">
              <a:solidFill>
                <a:prstClr val="black"/>
              </a:solidFill>
            </a:endParaRPr>
          </a:p>
        </p:txBody>
      </p:sp>
      <p:pic>
        <p:nvPicPr>
          <p:cNvPr id="2" name="Picture 2" descr="https://cdn.shopify.com/s/files/1/0987/1380/products/4_62c4ef1b-91eb-4b9d-bf0d-a6a891edf940_1024x1024.png?v=157143898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03667" y="1672389"/>
            <a:ext cx="3116179" cy="311617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82600" y="4686968"/>
            <a:ext cx="5813964" cy="1200329"/>
          </a:xfrm>
          <a:prstGeom prst="rect">
            <a:avLst/>
          </a:prstGeom>
          <a:noFill/>
        </p:spPr>
        <p:txBody>
          <a:bodyPr wrap="none" rtlCol="0">
            <a:spAutoFit/>
          </a:bodyPr>
          <a:lstStyle/>
          <a:p>
            <a:r>
              <a:rPr lang="en-CA" dirty="0" smtClean="0">
                <a:solidFill>
                  <a:prstClr val="black"/>
                </a:solidFill>
              </a:rPr>
              <a:t>Pros</a:t>
            </a:r>
          </a:p>
          <a:p>
            <a:r>
              <a:rPr lang="en-CA" dirty="0" smtClean="0">
                <a:solidFill>
                  <a:prstClr val="black"/>
                </a:solidFill>
              </a:rPr>
              <a:t>+ Easier loading/unloading of working electrode</a:t>
            </a:r>
          </a:p>
          <a:p>
            <a:r>
              <a:rPr lang="en-CA" dirty="0" smtClean="0">
                <a:solidFill>
                  <a:prstClr val="black"/>
                </a:solidFill>
              </a:rPr>
              <a:t>+ Easier to incorporate dual compartment for future designs</a:t>
            </a:r>
          </a:p>
          <a:p>
            <a:r>
              <a:rPr lang="en-CA" dirty="0" smtClean="0">
                <a:solidFill>
                  <a:prstClr val="black"/>
                </a:solidFill>
              </a:rPr>
              <a:t>+ All probes loaded “on-board” the automated head</a:t>
            </a:r>
            <a:endParaRPr lang="en-CA" dirty="0">
              <a:solidFill>
                <a:prstClr val="black"/>
              </a:solidFill>
            </a:endParaRPr>
          </a:p>
        </p:txBody>
      </p:sp>
      <p:sp>
        <p:nvSpPr>
          <p:cNvPr id="14" name="TextBox 13"/>
          <p:cNvSpPr txBox="1"/>
          <p:nvPr/>
        </p:nvSpPr>
        <p:spPr>
          <a:xfrm>
            <a:off x="482600" y="5829631"/>
            <a:ext cx="11897809" cy="923330"/>
          </a:xfrm>
          <a:prstGeom prst="rect">
            <a:avLst/>
          </a:prstGeom>
          <a:noFill/>
        </p:spPr>
        <p:txBody>
          <a:bodyPr wrap="none" rtlCol="0">
            <a:spAutoFit/>
          </a:bodyPr>
          <a:lstStyle/>
          <a:p>
            <a:r>
              <a:rPr lang="en-CA" dirty="0" smtClean="0">
                <a:solidFill>
                  <a:prstClr val="black"/>
                </a:solidFill>
              </a:rPr>
              <a:t>Cons</a:t>
            </a:r>
          </a:p>
          <a:p>
            <a:pPr marL="285750" indent="-285750">
              <a:buFontTx/>
              <a:buChar char="-"/>
            </a:pPr>
            <a:r>
              <a:rPr lang="en-CA" dirty="0" smtClean="0">
                <a:solidFill>
                  <a:prstClr val="black"/>
                </a:solidFill>
              </a:rPr>
              <a:t>Electrolyte removal + washing – manageable, but will have to have methods of loading/unloading electrolyte and washing</a:t>
            </a:r>
          </a:p>
          <a:p>
            <a:r>
              <a:rPr lang="en-CA" dirty="0">
                <a:solidFill>
                  <a:prstClr val="black"/>
                </a:solidFill>
              </a:rPr>
              <a:t> </a:t>
            </a:r>
            <a:r>
              <a:rPr lang="en-CA" dirty="0" smtClean="0">
                <a:solidFill>
                  <a:prstClr val="black"/>
                </a:solidFill>
              </a:rPr>
              <a:t>     contents after each measurement</a:t>
            </a:r>
            <a:endParaRPr lang="en-CA" dirty="0">
              <a:solidFill>
                <a:prstClr val="black"/>
              </a:solidFill>
            </a:endParaRPr>
          </a:p>
        </p:txBody>
      </p:sp>
      <p:pic>
        <p:nvPicPr>
          <p:cNvPr id="1030" name="Picture 6" descr="https://cdn.shopify.com/s/files/1/0987/1380/products/6_2a314991-f40f-40d0-b19f-4f9f4d03b513_1024x1024.png?v=157143898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2948" y="1666159"/>
            <a:ext cx="2481176" cy="248117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9397344" y="2168083"/>
            <a:ext cx="2225161" cy="1477328"/>
          </a:xfrm>
          <a:prstGeom prst="rect">
            <a:avLst/>
          </a:prstGeom>
          <a:noFill/>
        </p:spPr>
        <p:txBody>
          <a:bodyPr wrap="none" rtlCol="0">
            <a:spAutoFit/>
          </a:bodyPr>
          <a:lstStyle/>
          <a:p>
            <a:r>
              <a:rPr lang="en-CA" dirty="0" smtClean="0">
                <a:solidFill>
                  <a:prstClr val="black"/>
                </a:solidFill>
              </a:rPr>
              <a:t>Double </a:t>
            </a:r>
            <a:r>
              <a:rPr lang="en-CA" dirty="0" err="1" smtClean="0">
                <a:solidFill>
                  <a:prstClr val="black"/>
                </a:solidFill>
              </a:rPr>
              <a:t>o-ring</a:t>
            </a:r>
            <a:r>
              <a:rPr lang="en-CA" dirty="0" smtClean="0">
                <a:solidFill>
                  <a:prstClr val="black"/>
                </a:solidFill>
              </a:rPr>
              <a:t> system </a:t>
            </a:r>
          </a:p>
          <a:p>
            <a:r>
              <a:rPr lang="en-CA" dirty="0" smtClean="0">
                <a:solidFill>
                  <a:prstClr val="black"/>
                </a:solidFill>
              </a:rPr>
              <a:t>allows for electrical </a:t>
            </a:r>
          </a:p>
          <a:p>
            <a:r>
              <a:rPr lang="en-CA" dirty="0" smtClean="0">
                <a:solidFill>
                  <a:prstClr val="black"/>
                </a:solidFill>
              </a:rPr>
              <a:t>contact to the WE</a:t>
            </a:r>
          </a:p>
          <a:p>
            <a:r>
              <a:rPr lang="en-CA" dirty="0" smtClean="0">
                <a:solidFill>
                  <a:prstClr val="black"/>
                </a:solidFill>
              </a:rPr>
              <a:t>while also sealing the</a:t>
            </a:r>
          </a:p>
          <a:p>
            <a:r>
              <a:rPr lang="en-CA" dirty="0" smtClean="0">
                <a:solidFill>
                  <a:prstClr val="black"/>
                </a:solidFill>
              </a:rPr>
              <a:t>liquid</a:t>
            </a:r>
            <a:endParaRPr lang="en-CA" dirty="0">
              <a:solidFill>
                <a:prstClr val="black"/>
              </a:solidFill>
            </a:endParaRPr>
          </a:p>
        </p:txBody>
      </p:sp>
      <p:sp>
        <p:nvSpPr>
          <p:cNvPr id="17" name="TextBox 16"/>
          <p:cNvSpPr txBox="1"/>
          <p:nvPr/>
        </p:nvSpPr>
        <p:spPr>
          <a:xfrm>
            <a:off x="6612900" y="4288803"/>
            <a:ext cx="5451172" cy="646331"/>
          </a:xfrm>
          <a:prstGeom prst="rect">
            <a:avLst/>
          </a:prstGeom>
          <a:noFill/>
        </p:spPr>
        <p:txBody>
          <a:bodyPr wrap="none" rtlCol="0">
            <a:spAutoFit/>
          </a:bodyPr>
          <a:lstStyle/>
          <a:p>
            <a:r>
              <a:rPr lang="en-CA" dirty="0" smtClean="0">
                <a:solidFill>
                  <a:prstClr val="black"/>
                </a:solidFill>
              </a:rPr>
              <a:t>Station will function with an actuator to lift the contents</a:t>
            </a:r>
          </a:p>
          <a:p>
            <a:r>
              <a:rPr lang="en-CA" dirty="0">
                <a:solidFill>
                  <a:prstClr val="black"/>
                </a:solidFill>
              </a:rPr>
              <a:t>o</a:t>
            </a:r>
            <a:r>
              <a:rPr lang="en-CA" dirty="0" smtClean="0">
                <a:solidFill>
                  <a:prstClr val="black"/>
                </a:solidFill>
              </a:rPr>
              <a:t>n and off the working electrode</a:t>
            </a:r>
            <a:endParaRPr lang="en-CA" dirty="0">
              <a:solidFill>
                <a:prstClr val="black"/>
              </a:solidFill>
            </a:endParaRPr>
          </a:p>
        </p:txBody>
      </p:sp>
    </p:spTree>
    <p:extLst>
      <p:ext uri="{BB962C8B-B14F-4D97-AF65-F5344CB8AC3E}">
        <p14:creationId xmlns:p14="http://schemas.microsoft.com/office/powerpoint/2010/main" val="19272122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n 1"/>
          <p:cNvSpPr/>
          <p:nvPr/>
        </p:nvSpPr>
        <p:spPr>
          <a:xfrm>
            <a:off x="1416446" y="1932350"/>
            <a:ext cx="975478" cy="124314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3" name="TextBox 2"/>
          <p:cNvSpPr txBox="1"/>
          <p:nvPr/>
        </p:nvSpPr>
        <p:spPr>
          <a:xfrm>
            <a:off x="4694103" y="36096"/>
            <a:ext cx="2826992" cy="400110"/>
          </a:xfrm>
          <a:prstGeom prst="rect">
            <a:avLst/>
          </a:prstGeom>
          <a:noFill/>
        </p:spPr>
        <p:txBody>
          <a:bodyPr wrap="none" rtlCol="0">
            <a:spAutoFit/>
          </a:bodyPr>
          <a:lstStyle/>
          <a:p>
            <a:r>
              <a:rPr lang="en-CA" sz="2000" b="1" dirty="0" smtClean="0">
                <a:solidFill>
                  <a:prstClr val="black"/>
                </a:solidFill>
              </a:rPr>
              <a:t>Washing the cell stations</a:t>
            </a:r>
            <a:endParaRPr lang="en-CA" sz="2000" b="1" dirty="0">
              <a:solidFill>
                <a:prstClr val="black"/>
              </a:solidFill>
            </a:endParaRPr>
          </a:p>
        </p:txBody>
      </p:sp>
      <p:sp>
        <p:nvSpPr>
          <p:cNvPr id="4" name="TextBox 3"/>
          <p:cNvSpPr txBox="1"/>
          <p:nvPr/>
        </p:nvSpPr>
        <p:spPr>
          <a:xfrm>
            <a:off x="314975" y="478343"/>
            <a:ext cx="11282985" cy="369332"/>
          </a:xfrm>
          <a:prstGeom prst="rect">
            <a:avLst/>
          </a:prstGeom>
          <a:noFill/>
        </p:spPr>
        <p:txBody>
          <a:bodyPr wrap="square" rtlCol="0">
            <a:spAutoFit/>
          </a:bodyPr>
          <a:lstStyle/>
          <a:p>
            <a:r>
              <a:rPr lang="en-CA" dirty="0" smtClean="0">
                <a:solidFill>
                  <a:prstClr val="black"/>
                </a:solidFill>
              </a:rPr>
              <a:t>Purpose is to wash prior to each new trial run, as new electrolyte will be used for each run</a:t>
            </a:r>
          </a:p>
        </p:txBody>
      </p:sp>
      <p:sp>
        <p:nvSpPr>
          <p:cNvPr id="8" name="Rectangle 7"/>
          <p:cNvSpPr/>
          <p:nvPr/>
        </p:nvSpPr>
        <p:spPr>
          <a:xfrm>
            <a:off x="621423" y="1340821"/>
            <a:ext cx="1675941" cy="1903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pic>
        <p:nvPicPr>
          <p:cNvPr id="9" name="Picture 8"/>
          <p:cNvPicPr>
            <a:picLocks noChangeAspect="1"/>
          </p:cNvPicPr>
          <p:nvPr/>
        </p:nvPicPr>
        <p:blipFill>
          <a:blip r:embed="rId2"/>
          <a:stretch>
            <a:fillRect/>
          </a:stretch>
        </p:blipFill>
        <p:spPr>
          <a:xfrm>
            <a:off x="1627419" y="1286229"/>
            <a:ext cx="669945" cy="1430538"/>
          </a:xfrm>
          <a:prstGeom prst="rect">
            <a:avLst/>
          </a:prstGeom>
        </p:spPr>
      </p:pic>
      <p:pic>
        <p:nvPicPr>
          <p:cNvPr id="10" name="Picture 9"/>
          <p:cNvPicPr>
            <a:picLocks noChangeAspect="1"/>
          </p:cNvPicPr>
          <p:nvPr/>
        </p:nvPicPr>
        <p:blipFill>
          <a:blip r:embed="rId3"/>
          <a:stretch>
            <a:fillRect/>
          </a:stretch>
        </p:blipFill>
        <p:spPr>
          <a:xfrm rot="5681159">
            <a:off x="1870760" y="936673"/>
            <a:ext cx="353599" cy="530398"/>
          </a:xfrm>
          <a:prstGeom prst="rect">
            <a:avLst/>
          </a:prstGeom>
        </p:spPr>
      </p:pic>
      <p:sp>
        <p:nvSpPr>
          <p:cNvPr id="11" name="TextBox 10"/>
          <p:cNvSpPr txBox="1"/>
          <p:nvPr/>
        </p:nvSpPr>
        <p:spPr>
          <a:xfrm>
            <a:off x="2650210" y="1746374"/>
            <a:ext cx="7553927" cy="1477328"/>
          </a:xfrm>
          <a:prstGeom prst="rect">
            <a:avLst/>
          </a:prstGeom>
          <a:noFill/>
        </p:spPr>
        <p:txBody>
          <a:bodyPr wrap="none" rtlCol="0">
            <a:spAutoFit/>
          </a:bodyPr>
          <a:lstStyle/>
          <a:p>
            <a:r>
              <a:rPr lang="en-CA" b="1" dirty="0" smtClean="0">
                <a:solidFill>
                  <a:prstClr val="black"/>
                </a:solidFill>
              </a:rPr>
              <a:t>1. Bath Wash</a:t>
            </a:r>
          </a:p>
          <a:p>
            <a:pPr marL="285750" indent="-285750">
              <a:buFont typeface="Wingdings" panose="05000000000000000000" pitchFamily="2" charset="2"/>
              <a:buChar char="Ø"/>
            </a:pPr>
            <a:r>
              <a:rPr lang="en-CA" dirty="0" smtClean="0">
                <a:solidFill>
                  <a:prstClr val="black"/>
                </a:solidFill>
              </a:rPr>
              <a:t>Fill separate vial with water and place onto lid set-up</a:t>
            </a:r>
          </a:p>
          <a:p>
            <a:pPr marL="285750" indent="-285750">
              <a:buFont typeface="Wingdings" panose="05000000000000000000" pitchFamily="2" charset="2"/>
              <a:buChar char="Ø"/>
            </a:pPr>
            <a:r>
              <a:rPr lang="en-CA" dirty="0" smtClean="0">
                <a:solidFill>
                  <a:prstClr val="black"/>
                </a:solidFill>
              </a:rPr>
              <a:t>Will require subsequent washing steps, likely some solvent change, possibly</a:t>
            </a:r>
          </a:p>
          <a:p>
            <a:r>
              <a:rPr lang="en-CA" dirty="0">
                <a:solidFill>
                  <a:prstClr val="black"/>
                </a:solidFill>
              </a:rPr>
              <a:t> </a:t>
            </a:r>
            <a:r>
              <a:rPr lang="en-CA" dirty="0" smtClean="0">
                <a:solidFill>
                  <a:prstClr val="black"/>
                </a:solidFill>
              </a:rPr>
              <a:t>     some motion (rotation?) to help “stir” solution?</a:t>
            </a:r>
          </a:p>
          <a:p>
            <a:pPr marL="285750" indent="-285750">
              <a:buFont typeface="Wingdings" panose="05000000000000000000" pitchFamily="2" charset="2"/>
              <a:buChar char="Ø"/>
            </a:pPr>
            <a:r>
              <a:rPr lang="en-CA" dirty="0" smtClean="0">
                <a:solidFill>
                  <a:prstClr val="black"/>
                </a:solidFill>
              </a:rPr>
              <a:t>A simple dip may be sufficient enough…checking experimentally</a:t>
            </a:r>
            <a:endParaRPr lang="en-CA" dirty="0">
              <a:solidFill>
                <a:prstClr val="black"/>
              </a:solidFill>
            </a:endParaRPr>
          </a:p>
        </p:txBody>
      </p:sp>
      <p:sp>
        <p:nvSpPr>
          <p:cNvPr id="13" name="Can 12"/>
          <p:cNvSpPr/>
          <p:nvPr/>
        </p:nvSpPr>
        <p:spPr>
          <a:xfrm>
            <a:off x="1416446" y="2063757"/>
            <a:ext cx="975478" cy="1111734"/>
          </a:xfrm>
          <a:prstGeom prst="can">
            <a:avLst/>
          </a:prstGeom>
          <a:solidFill>
            <a:schemeClr val="accent1">
              <a:lumMod val="40000"/>
              <a:lumOff val="6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cxnSp>
        <p:nvCxnSpPr>
          <p:cNvPr id="14" name="Straight Arrow Connector 13"/>
          <p:cNvCxnSpPr/>
          <p:nvPr/>
        </p:nvCxnSpPr>
        <p:spPr>
          <a:xfrm>
            <a:off x="1126134" y="2063757"/>
            <a:ext cx="0" cy="1019032"/>
          </a:xfrm>
          <a:prstGeom prst="straightConnector1">
            <a:avLst/>
          </a:prstGeom>
          <a:ln w="349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Can 16"/>
          <p:cNvSpPr/>
          <p:nvPr/>
        </p:nvSpPr>
        <p:spPr>
          <a:xfrm>
            <a:off x="621423" y="5407934"/>
            <a:ext cx="2509713" cy="1002204"/>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18" name="Rectangle 17"/>
          <p:cNvSpPr/>
          <p:nvPr/>
        </p:nvSpPr>
        <p:spPr>
          <a:xfrm>
            <a:off x="621423" y="3763596"/>
            <a:ext cx="1675941" cy="19033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pic>
        <p:nvPicPr>
          <p:cNvPr id="19" name="Picture 18"/>
          <p:cNvPicPr>
            <a:picLocks noChangeAspect="1"/>
          </p:cNvPicPr>
          <p:nvPr/>
        </p:nvPicPr>
        <p:blipFill>
          <a:blip r:embed="rId2"/>
          <a:stretch>
            <a:fillRect/>
          </a:stretch>
        </p:blipFill>
        <p:spPr>
          <a:xfrm>
            <a:off x="1627419" y="3709004"/>
            <a:ext cx="669945" cy="1430538"/>
          </a:xfrm>
          <a:prstGeom prst="rect">
            <a:avLst/>
          </a:prstGeom>
        </p:spPr>
      </p:pic>
      <p:pic>
        <p:nvPicPr>
          <p:cNvPr id="20" name="Picture 19"/>
          <p:cNvPicPr>
            <a:picLocks noChangeAspect="1"/>
          </p:cNvPicPr>
          <p:nvPr/>
        </p:nvPicPr>
        <p:blipFill>
          <a:blip r:embed="rId3"/>
          <a:stretch>
            <a:fillRect/>
          </a:stretch>
        </p:blipFill>
        <p:spPr>
          <a:xfrm rot="5681159">
            <a:off x="1870760" y="3359448"/>
            <a:ext cx="353599" cy="530398"/>
          </a:xfrm>
          <a:prstGeom prst="rect">
            <a:avLst/>
          </a:prstGeom>
        </p:spPr>
      </p:pic>
      <p:sp>
        <p:nvSpPr>
          <p:cNvPr id="21" name="TextBox 20"/>
          <p:cNvSpPr txBox="1"/>
          <p:nvPr/>
        </p:nvSpPr>
        <p:spPr>
          <a:xfrm>
            <a:off x="2650210" y="3591675"/>
            <a:ext cx="6612516" cy="1200329"/>
          </a:xfrm>
          <a:prstGeom prst="rect">
            <a:avLst/>
          </a:prstGeom>
          <a:noFill/>
        </p:spPr>
        <p:txBody>
          <a:bodyPr wrap="none" rtlCol="0">
            <a:spAutoFit/>
          </a:bodyPr>
          <a:lstStyle/>
          <a:p>
            <a:r>
              <a:rPr lang="en-CA" b="1" dirty="0">
                <a:solidFill>
                  <a:prstClr val="black"/>
                </a:solidFill>
              </a:rPr>
              <a:t>2</a:t>
            </a:r>
            <a:r>
              <a:rPr lang="en-CA" b="1" dirty="0" smtClean="0">
                <a:solidFill>
                  <a:prstClr val="black"/>
                </a:solidFill>
              </a:rPr>
              <a:t>. Spray Wash</a:t>
            </a:r>
          </a:p>
          <a:p>
            <a:pPr marL="285750" indent="-285750">
              <a:buFont typeface="Wingdings" panose="05000000000000000000" pitchFamily="2" charset="2"/>
              <a:buChar char="Ø"/>
            </a:pPr>
            <a:r>
              <a:rPr lang="en-CA" dirty="0" smtClean="0">
                <a:solidFill>
                  <a:prstClr val="black"/>
                </a:solidFill>
              </a:rPr>
              <a:t>Use a nozzle to </a:t>
            </a:r>
            <a:r>
              <a:rPr lang="en-CA" u="sng" dirty="0" smtClean="0">
                <a:solidFill>
                  <a:prstClr val="black"/>
                </a:solidFill>
              </a:rPr>
              <a:t>lightly</a:t>
            </a:r>
            <a:r>
              <a:rPr lang="en-CA" dirty="0" smtClean="0">
                <a:solidFill>
                  <a:prstClr val="black"/>
                </a:solidFill>
              </a:rPr>
              <a:t> spray the electrolyte off of the 3 electrodes</a:t>
            </a:r>
          </a:p>
          <a:p>
            <a:pPr marL="285750" indent="-285750">
              <a:buFont typeface="Wingdings" panose="05000000000000000000" pitchFamily="2" charset="2"/>
              <a:buChar char="Ø"/>
            </a:pPr>
            <a:r>
              <a:rPr lang="en-CA" dirty="0" smtClean="0">
                <a:solidFill>
                  <a:prstClr val="black"/>
                </a:solidFill>
              </a:rPr>
              <a:t>Should be gentle “running” over the electrodes</a:t>
            </a:r>
          </a:p>
          <a:p>
            <a:pPr marL="285750" indent="-285750">
              <a:buFont typeface="Wingdings" panose="05000000000000000000" pitchFamily="2" charset="2"/>
              <a:buChar char="Ø"/>
            </a:pPr>
            <a:r>
              <a:rPr lang="en-CA" dirty="0" smtClean="0">
                <a:solidFill>
                  <a:prstClr val="black"/>
                </a:solidFill>
              </a:rPr>
              <a:t>Can build into the lid?</a:t>
            </a:r>
            <a:endParaRPr lang="en-CA" dirty="0">
              <a:solidFill>
                <a:prstClr val="black"/>
              </a:solidFill>
            </a:endParaRPr>
          </a:p>
        </p:txBody>
      </p:sp>
      <p:sp>
        <p:nvSpPr>
          <p:cNvPr id="25" name="Rectangle 24"/>
          <p:cNvSpPr/>
          <p:nvPr/>
        </p:nvSpPr>
        <p:spPr>
          <a:xfrm>
            <a:off x="7532177" y="4623271"/>
            <a:ext cx="4229684" cy="28969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pic>
        <p:nvPicPr>
          <p:cNvPr id="26" name="Picture 25"/>
          <p:cNvPicPr>
            <a:picLocks noChangeAspect="1"/>
          </p:cNvPicPr>
          <p:nvPr/>
        </p:nvPicPr>
        <p:blipFill rotWithShape="1">
          <a:blip r:embed="rId2"/>
          <a:srcRect b="42142"/>
          <a:stretch/>
        </p:blipFill>
        <p:spPr>
          <a:xfrm>
            <a:off x="10003212" y="4522532"/>
            <a:ext cx="1758649" cy="2172736"/>
          </a:xfrm>
          <a:prstGeom prst="rect">
            <a:avLst/>
          </a:prstGeom>
        </p:spPr>
      </p:pic>
      <p:sp>
        <p:nvSpPr>
          <p:cNvPr id="27" name="Rectangle 26"/>
          <p:cNvSpPr/>
          <p:nvPr/>
        </p:nvSpPr>
        <p:spPr>
          <a:xfrm rot="1819816">
            <a:off x="9272099" y="4821578"/>
            <a:ext cx="784196" cy="24191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24" name="TextBox 23"/>
          <p:cNvSpPr txBox="1"/>
          <p:nvPr/>
        </p:nvSpPr>
        <p:spPr>
          <a:xfrm>
            <a:off x="8329746" y="5060277"/>
            <a:ext cx="1342803" cy="646331"/>
          </a:xfrm>
          <a:prstGeom prst="rect">
            <a:avLst/>
          </a:prstGeom>
          <a:noFill/>
        </p:spPr>
        <p:txBody>
          <a:bodyPr wrap="none" rtlCol="0">
            <a:spAutoFit/>
          </a:bodyPr>
          <a:lstStyle/>
          <a:p>
            <a:r>
              <a:rPr lang="en-CA" dirty="0" smtClean="0">
                <a:solidFill>
                  <a:prstClr val="black"/>
                </a:solidFill>
              </a:rPr>
              <a:t>Spray nozzle</a:t>
            </a:r>
          </a:p>
          <a:p>
            <a:r>
              <a:rPr lang="en-CA" dirty="0">
                <a:solidFill>
                  <a:prstClr val="black"/>
                </a:solidFill>
              </a:rPr>
              <a:t>o</a:t>
            </a:r>
            <a:r>
              <a:rPr lang="en-CA" dirty="0" smtClean="0">
                <a:solidFill>
                  <a:prstClr val="black"/>
                </a:solidFill>
              </a:rPr>
              <a:t>n side?</a:t>
            </a:r>
            <a:endParaRPr lang="en-CA" dirty="0">
              <a:solidFill>
                <a:prstClr val="black"/>
              </a:solidFill>
            </a:endParaRPr>
          </a:p>
        </p:txBody>
      </p:sp>
      <p:sp>
        <p:nvSpPr>
          <p:cNvPr id="29" name="TextBox 28"/>
          <p:cNvSpPr txBox="1"/>
          <p:nvPr/>
        </p:nvSpPr>
        <p:spPr>
          <a:xfrm>
            <a:off x="9514933" y="3755243"/>
            <a:ext cx="2652262" cy="646331"/>
          </a:xfrm>
          <a:prstGeom prst="rect">
            <a:avLst/>
          </a:prstGeom>
          <a:noFill/>
        </p:spPr>
        <p:txBody>
          <a:bodyPr wrap="square" rtlCol="0">
            <a:spAutoFit/>
          </a:bodyPr>
          <a:lstStyle/>
          <a:p>
            <a:pPr algn="ctr"/>
            <a:r>
              <a:rPr lang="en-CA" dirty="0" smtClean="0">
                <a:solidFill>
                  <a:prstClr val="black"/>
                </a:solidFill>
              </a:rPr>
              <a:t>Spray nozzle </a:t>
            </a:r>
          </a:p>
          <a:p>
            <a:pPr algn="ctr"/>
            <a:r>
              <a:rPr lang="en-CA" dirty="0" smtClean="0">
                <a:solidFill>
                  <a:prstClr val="black"/>
                </a:solidFill>
              </a:rPr>
              <a:t>built into lid?</a:t>
            </a:r>
          </a:p>
        </p:txBody>
      </p:sp>
      <p:sp>
        <p:nvSpPr>
          <p:cNvPr id="30" name="Rectangle 29"/>
          <p:cNvSpPr/>
          <p:nvPr/>
        </p:nvSpPr>
        <p:spPr>
          <a:xfrm>
            <a:off x="10481240" y="4792004"/>
            <a:ext cx="784196" cy="24191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31" name="Freeform 30"/>
          <p:cNvSpPr/>
          <p:nvPr/>
        </p:nvSpPr>
        <p:spPr>
          <a:xfrm>
            <a:off x="10228881" y="5036949"/>
            <a:ext cx="1224366" cy="418454"/>
          </a:xfrm>
          <a:custGeom>
            <a:avLst/>
            <a:gdLst>
              <a:gd name="connsiteX0" fmla="*/ 619933 w 1224366"/>
              <a:gd name="connsiteY0" fmla="*/ 0 h 418454"/>
              <a:gd name="connsiteX1" fmla="*/ 0 w 1224366"/>
              <a:gd name="connsiteY1" fmla="*/ 387458 h 418454"/>
              <a:gd name="connsiteX2" fmla="*/ 1224366 w 1224366"/>
              <a:gd name="connsiteY2" fmla="*/ 418454 h 418454"/>
              <a:gd name="connsiteX3" fmla="*/ 619933 w 1224366"/>
              <a:gd name="connsiteY3" fmla="*/ 0 h 418454"/>
            </a:gdLst>
            <a:ahLst/>
            <a:cxnLst>
              <a:cxn ang="0">
                <a:pos x="connsiteX0" y="connsiteY0"/>
              </a:cxn>
              <a:cxn ang="0">
                <a:pos x="connsiteX1" y="connsiteY1"/>
              </a:cxn>
              <a:cxn ang="0">
                <a:pos x="connsiteX2" y="connsiteY2"/>
              </a:cxn>
              <a:cxn ang="0">
                <a:pos x="connsiteX3" y="connsiteY3"/>
              </a:cxn>
            </a:cxnLst>
            <a:rect l="l" t="t" r="r" b="b"/>
            <a:pathLst>
              <a:path w="1224366" h="418454">
                <a:moveTo>
                  <a:pt x="619933" y="0"/>
                </a:moveTo>
                <a:lnTo>
                  <a:pt x="0" y="387458"/>
                </a:lnTo>
                <a:lnTo>
                  <a:pt x="1224366" y="418454"/>
                </a:lnTo>
                <a:lnTo>
                  <a:pt x="619933" y="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33" name="Freeform 32"/>
          <p:cNvSpPr/>
          <p:nvPr/>
        </p:nvSpPr>
        <p:spPr>
          <a:xfrm rot="17932457">
            <a:off x="9541728" y="5024951"/>
            <a:ext cx="1224366" cy="418454"/>
          </a:xfrm>
          <a:custGeom>
            <a:avLst/>
            <a:gdLst>
              <a:gd name="connsiteX0" fmla="*/ 619933 w 1224366"/>
              <a:gd name="connsiteY0" fmla="*/ 0 h 418454"/>
              <a:gd name="connsiteX1" fmla="*/ 0 w 1224366"/>
              <a:gd name="connsiteY1" fmla="*/ 387458 h 418454"/>
              <a:gd name="connsiteX2" fmla="*/ 1224366 w 1224366"/>
              <a:gd name="connsiteY2" fmla="*/ 418454 h 418454"/>
              <a:gd name="connsiteX3" fmla="*/ 619933 w 1224366"/>
              <a:gd name="connsiteY3" fmla="*/ 0 h 418454"/>
            </a:gdLst>
            <a:ahLst/>
            <a:cxnLst>
              <a:cxn ang="0">
                <a:pos x="connsiteX0" y="connsiteY0"/>
              </a:cxn>
              <a:cxn ang="0">
                <a:pos x="connsiteX1" y="connsiteY1"/>
              </a:cxn>
              <a:cxn ang="0">
                <a:pos x="connsiteX2" y="connsiteY2"/>
              </a:cxn>
              <a:cxn ang="0">
                <a:pos x="connsiteX3" y="connsiteY3"/>
              </a:cxn>
            </a:cxnLst>
            <a:rect l="l" t="t" r="r" b="b"/>
            <a:pathLst>
              <a:path w="1224366" h="418454">
                <a:moveTo>
                  <a:pt x="619933" y="0"/>
                </a:moveTo>
                <a:lnTo>
                  <a:pt x="0" y="387458"/>
                </a:lnTo>
                <a:lnTo>
                  <a:pt x="1224366" y="418454"/>
                </a:lnTo>
                <a:lnTo>
                  <a:pt x="619933" y="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cxnSp>
        <p:nvCxnSpPr>
          <p:cNvPr id="34" name="Straight Arrow Connector 33"/>
          <p:cNvCxnSpPr/>
          <p:nvPr/>
        </p:nvCxnSpPr>
        <p:spPr>
          <a:xfrm>
            <a:off x="4694103" y="4824976"/>
            <a:ext cx="3070548" cy="38513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6" name="Freeform 35"/>
          <p:cNvSpPr/>
          <p:nvPr/>
        </p:nvSpPr>
        <p:spPr>
          <a:xfrm rot="16043627">
            <a:off x="775859" y="4347707"/>
            <a:ext cx="1224366" cy="418454"/>
          </a:xfrm>
          <a:custGeom>
            <a:avLst/>
            <a:gdLst>
              <a:gd name="connsiteX0" fmla="*/ 619933 w 1224366"/>
              <a:gd name="connsiteY0" fmla="*/ 0 h 418454"/>
              <a:gd name="connsiteX1" fmla="*/ 0 w 1224366"/>
              <a:gd name="connsiteY1" fmla="*/ 387458 h 418454"/>
              <a:gd name="connsiteX2" fmla="*/ 1224366 w 1224366"/>
              <a:gd name="connsiteY2" fmla="*/ 418454 h 418454"/>
              <a:gd name="connsiteX3" fmla="*/ 619933 w 1224366"/>
              <a:gd name="connsiteY3" fmla="*/ 0 h 418454"/>
            </a:gdLst>
            <a:ahLst/>
            <a:cxnLst>
              <a:cxn ang="0">
                <a:pos x="connsiteX0" y="connsiteY0"/>
              </a:cxn>
              <a:cxn ang="0">
                <a:pos x="connsiteX1" y="connsiteY1"/>
              </a:cxn>
              <a:cxn ang="0">
                <a:pos x="connsiteX2" y="connsiteY2"/>
              </a:cxn>
              <a:cxn ang="0">
                <a:pos x="connsiteX3" y="connsiteY3"/>
              </a:cxn>
            </a:cxnLst>
            <a:rect l="l" t="t" r="r" b="b"/>
            <a:pathLst>
              <a:path w="1224366" h="418454">
                <a:moveTo>
                  <a:pt x="619933" y="0"/>
                </a:moveTo>
                <a:lnTo>
                  <a:pt x="0" y="387458"/>
                </a:lnTo>
                <a:lnTo>
                  <a:pt x="1224366" y="418454"/>
                </a:lnTo>
                <a:lnTo>
                  <a:pt x="619933" y="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Tree>
    <p:extLst>
      <p:ext uri="{BB962C8B-B14F-4D97-AF65-F5344CB8AC3E}">
        <p14:creationId xmlns:p14="http://schemas.microsoft.com/office/powerpoint/2010/main" val="15605258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an 50"/>
          <p:cNvSpPr/>
          <p:nvPr/>
        </p:nvSpPr>
        <p:spPr>
          <a:xfrm>
            <a:off x="6289091" y="2094218"/>
            <a:ext cx="291430" cy="3070492"/>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prstClr val="white"/>
                </a:solidFill>
              </a:rPr>
              <a:t> </a:t>
            </a:r>
            <a:endParaRPr lang="en-CA" dirty="0">
              <a:solidFill>
                <a:prstClr val="white"/>
              </a:solidFill>
            </a:endParaRPr>
          </a:p>
        </p:txBody>
      </p:sp>
      <p:sp>
        <p:nvSpPr>
          <p:cNvPr id="22" name="Can 21"/>
          <p:cNvSpPr/>
          <p:nvPr/>
        </p:nvSpPr>
        <p:spPr>
          <a:xfrm>
            <a:off x="5768294" y="2107293"/>
            <a:ext cx="282173" cy="236701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prstClr val="white"/>
                </a:solidFill>
              </a:rPr>
              <a:t> </a:t>
            </a:r>
            <a:endParaRPr lang="en-CA" dirty="0">
              <a:solidFill>
                <a:prstClr val="white"/>
              </a:solidFill>
            </a:endParaRPr>
          </a:p>
        </p:txBody>
      </p:sp>
      <p:sp>
        <p:nvSpPr>
          <p:cNvPr id="9" name="Oval 8"/>
          <p:cNvSpPr/>
          <p:nvPr/>
        </p:nvSpPr>
        <p:spPr>
          <a:xfrm>
            <a:off x="3784084" y="2036836"/>
            <a:ext cx="2868536" cy="3089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23" name="Can 22"/>
          <p:cNvSpPr/>
          <p:nvPr/>
        </p:nvSpPr>
        <p:spPr>
          <a:xfrm>
            <a:off x="5768294" y="1897909"/>
            <a:ext cx="282173" cy="293403"/>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prstClr val="white"/>
                </a:solidFill>
              </a:rPr>
              <a:t> </a:t>
            </a:r>
            <a:endParaRPr lang="en-CA" dirty="0">
              <a:solidFill>
                <a:prstClr val="white"/>
              </a:solidFill>
            </a:endParaRPr>
          </a:p>
        </p:txBody>
      </p:sp>
      <p:cxnSp>
        <p:nvCxnSpPr>
          <p:cNvPr id="25" name="Straight Connector 24"/>
          <p:cNvCxnSpPr/>
          <p:nvPr/>
        </p:nvCxnSpPr>
        <p:spPr>
          <a:xfrm flipH="1" flipV="1">
            <a:off x="5932757" y="1654024"/>
            <a:ext cx="76" cy="269491"/>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9" idx="2"/>
          </p:cNvCxnSpPr>
          <p:nvPr/>
        </p:nvCxnSpPr>
        <p:spPr>
          <a:xfrm>
            <a:off x="3784084" y="2191312"/>
            <a:ext cx="0" cy="3158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650187" y="2166732"/>
            <a:ext cx="0" cy="3182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6459792" y="5228988"/>
            <a:ext cx="219004" cy="252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36" name="Oval 35"/>
          <p:cNvSpPr/>
          <p:nvPr/>
        </p:nvSpPr>
        <p:spPr>
          <a:xfrm>
            <a:off x="3674582" y="5222976"/>
            <a:ext cx="219004" cy="252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39" name="Rectangle 38"/>
          <p:cNvSpPr/>
          <p:nvPr/>
        </p:nvSpPr>
        <p:spPr>
          <a:xfrm>
            <a:off x="3378806" y="5460408"/>
            <a:ext cx="3676661" cy="11798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41" name="Rectangle 40"/>
          <p:cNvSpPr/>
          <p:nvPr/>
        </p:nvSpPr>
        <p:spPr>
          <a:xfrm>
            <a:off x="2874299" y="5601069"/>
            <a:ext cx="4586748" cy="584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prstClr val="black"/>
              </a:solidFill>
            </a:endParaRPr>
          </a:p>
        </p:txBody>
      </p:sp>
      <p:pic>
        <p:nvPicPr>
          <p:cNvPr id="1028" name="Picture 4" descr="[Picture of Axuiliary Electrodes]"/>
          <p:cNvPicPr>
            <a:picLocks noChangeAspect="1" noChangeArrowheads="1"/>
          </p:cNvPicPr>
          <p:nvPr/>
        </p:nvPicPr>
        <p:blipFill rotWithShape="1">
          <a:blip r:embed="rId2">
            <a:extLst>
              <a:ext uri="{28A0092B-C50C-407E-A947-70E740481C1C}">
                <a14:useLocalDpi xmlns:a14="http://schemas.microsoft.com/office/drawing/2010/main" val="0"/>
              </a:ext>
            </a:extLst>
          </a:blip>
          <a:srcRect l="63273" r="19732"/>
          <a:stretch/>
        </p:blipFill>
        <p:spPr bwMode="auto">
          <a:xfrm>
            <a:off x="4885814" y="1401002"/>
            <a:ext cx="717684" cy="39483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ilver / Silver Chloride Reference Electrode - Ag/AgCl 70mm ..."/>
          <p:cNvPicPr>
            <a:picLocks noChangeAspect="1" noChangeArrowheads="1"/>
          </p:cNvPicPr>
          <p:nvPr/>
        </p:nvPicPr>
        <p:blipFill rotWithShape="1">
          <a:blip r:embed="rId3">
            <a:extLst>
              <a:ext uri="{28A0092B-C50C-407E-A947-70E740481C1C}">
                <a14:useLocalDpi xmlns:a14="http://schemas.microsoft.com/office/drawing/2010/main" val="0"/>
              </a:ext>
            </a:extLst>
          </a:blip>
          <a:srcRect l="25814" t="3058" r="66501" b="7291"/>
          <a:stretch/>
        </p:blipFill>
        <p:spPr bwMode="auto">
          <a:xfrm flipH="1">
            <a:off x="4142659" y="1401002"/>
            <a:ext cx="339214" cy="395710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370002" y="1378328"/>
            <a:ext cx="268329" cy="527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53" name="Can 52"/>
          <p:cNvSpPr/>
          <p:nvPr/>
        </p:nvSpPr>
        <p:spPr>
          <a:xfrm>
            <a:off x="6289091" y="1884834"/>
            <a:ext cx="282173" cy="293403"/>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prstClr val="white"/>
                </a:solidFill>
              </a:rPr>
              <a:t> </a:t>
            </a:r>
            <a:endParaRPr lang="en-CA" dirty="0">
              <a:solidFill>
                <a:prstClr val="white"/>
              </a:solidFill>
            </a:endParaRPr>
          </a:p>
        </p:txBody>
      </p:sp>
      <p:cxnSp>
        <p:nvCxnSpPr>
          <p:cNvPr id="54" name="Straight Connector 53"/>
          <p:cNvCxnSpPr/>
          <p:nvPr/>
        </p:nvCxnSpPr>
        <p:spPr>
          <a:xfrm flipH="1" flipV="1">
            <a:off x="6453554" y="1640949"/>
            <a:ext cx="76" cy="269491"/>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696249" y="152468"/>
            <a:ext cx="2457532" cy="400110"/>
          </a:xfrm>
          <a:prstGeom prst="rect">
            <a:avLst/>
          </a:prstGeom>
          <a:noFill/>
        </p:spPr>
        <p:txBody>
          <a:bodyPr wrap="none" rtlCol="0">
            <a:spAutoFit/>
          </a:bodyPr>
          <a:lstStyle/>
          <a:p>
            <a:r>
              <a:rPr lang="en-CA" sz="2000" b="1" dirty="0" smtClean="0">
                <a:solidFill>
                  <a:prstClr val="black"/>
                </a:solidFill>
              </a:rPr>
              <a:t>Cell Electrolyte Filling</a:t>
            </a:r>
            <a:endParaRPr lang="en-CA" sz="2000" b="1" dirty="0">
              <a:solidFill>
                <a:prstClr val="black"/>
              </a:solidFill>
            </a:endParaRPr>
          </a:p>
        </p:txBody>
      </p:sp>
      <p:cxnSp>
        <p:nvCxnSpPr>
          <p:cNvPr id="91" name="Straight Connector 90"/>
          <p:cNvCxnSpPr/>
          <p:nvPr/>
        </p:nvCxnSpPr>
        <p:spPr>
          <a:xfrm flipH="1" flipV="1">
            <a:off x="6674537" y="1654024"/>
            <a:ext cx="12915" cy="3810971"/>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680994" y="892347"/>
            <a:ext cx="4937249" cy="646331"/>
          </a:xfrm>
          <a:prstGeom prst="rect">
            <a:avLst/>
          </a:prstGeom>
          <a:noFill/>
        </p:spPr>
        <p:txBody>
          <a:bodyPr wrap="none" rtlCol="0">
            <a:spAutoFit/>
          </a:bodyPr>
          <a:lstStyle/>
          <a:p>
            <a:pPr marL="342900" indent="-342900">
              <a:buFontTx/>
              <a:buAutoNum type="arabicPeriod"/>
            </a:pPr>
            <a:r>
              <a:rPr lang="en-CA" dirty="0" smtClean="0">
                <a:solidFill>
                  <a:prstClr val="black"/>
                </a:solidFill>
              </a:rPr>
              <a:t>Robot arm pipettes electrolyte through the top</a:t>
            </a:r>
          </a:p>
          <a:p>
            <a:r>
              <a:rPr lang="en-CA" dirty="0">
                <a:solidFill>
                  <a:prstClr val="black"/>
                </a:solidFill>
              </a:rPr>
              <a:t> </a:t>
            </a:r>
            <a:r>
              <a:rPr lang="en-CA" dirty="0" smtClean="0">
                <a:solidFill>
                  <a:prstClr val="black"/>
                </a:solidFill>
              </a:rPr>
              <a:t>      Problem – How to remove?</a:t>
            </a:r>
            <a:endParaRPr lang="en-CA" dirty="0">
              <a:solidFill>
                <a:prstClr val="black"/>
              </a:solidFill>
            </a:endParaRPr>
          </a:p>
        </p:txBody>
      </p:sp>
      <p:sp>
        <p:nvSpPr>
          <p:cNvPr id="93" name="TextBox 92"/>
          <p:cNvSpPr txBox="1"/>
          <p:nvPr/>
        </p:nvSpPr>
        <p:spPr>
          <a:xfrm>
            <a:off x="179123" y="949493"/>
            <a:ext cx="3604961" cy="369332"/>
          </a:xfrm>
          <a:prstGeom prst="rect">
            <a:avLst/>
          </a:prstGeom>
          <a:noFill/>
        </p:spPr>
        <p:txBody>
          <a:bodyPr wrap="none" rtlCol="0">
            <a:spAutoFit/>
          </a:bodyPr>
          <a:lstStyle/>
          <a:p>
            <a:r>
              <a:rPr lang="en-CA" dirty="0" smtClean="0">
                <a:solidFill>
                  <a:prstClr val="black"/>
                </a:solidFill>
              </a:rPr>
              <a:t>2.    Small tube to add/remove liquid</a:t>
            </a:r>
            <a:endParaRPr lang="en-CA" dirty="0">
              <a:solidFill>
                <a:prstClr val="black"/>
              </a:solidFill>
            </a:endParaRPr>
          </a:p>
        </p:txBody>
      </p:sp>
      <p:sp>
        <p:nvSpPr>
          <p:cNvPr id="5" name="Can 4"/>
          <p:cNvSpPr/>
          <p:nvPr/>
        </p:nvSpPr>
        <p:spPr>
          <a:xfrm>
            <a:off x="3919709" y="2036409"/>
            <a:ext cx="87085" cy="3368483"/>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cxnSp>
        <p:nvCxnSpPr>
          <p:cNvPr id="7" name="Straight Arrow Connector 6"/>
          <p:cNvCxnSpPr>
            <a:stCxn id="93" idx="3"/>
          </p:cNvCxnSpPr>
          <p:nvPr/>
        </p:nvCxnSpPr>
        <p:spPr>
          <a:xfrm>
            <a:off x="3784084" y="1134159"/>
            <a:ext cx="179167" cy="750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112170" y="2224215"/>
            <a:ext cx="3656835" cy="369332"/>
          </a:xfrm>
          <a:prstGeom prst="rect">
            <a:avLst/>
          </a:prstGeom>
          <a:noFill/>
        </p:spPr>
        <p:txBody>
          <a:bodyPr wrap="none" rtlCol="0">
            <a:spAutoFit/>
          </a:bodyPr>
          <a:lstStyle/>
          <a:p>
            <a:r>
              <a:rPr lang="en-CA" dirty="0" smtClean="0">
                <a:solidFill>
                  <a:prstClr val="black"/>
                </a:solidFill>
              </a:rPr>
              <a:t>3.    Something on the bottom/sides?</a:t>
            </a:r>
            <a:endParaRPr lang="en-CA" dirty="0">
              <a:solidFill>
                <a:prstClr val="black"/>
              </a:solidFill>
            </a:endParaRPr>
          </a:p>
        </p:txBody>
      </p:sp>
      <p:sp>
        <p:nvSpPr>
          <p:cNvPr id="8" name="TextBox 7"/>
          <p:cNvSpPr txBox="1"/>
          <p:nvPr/>
        </p:nvSpPr>
        <p:spPr>
          <a:xfrm>
            <a:off x="7153781" y="2166732"/>
            <a:ext cx="3964162" cy="2862322"/>
          </a:xfrm>
          <a:prstGeom prst="rect">
            <a:avLst/>
          </a:prstGeom>
          <a:noFill/>
        </p:spPr>
        <p:txBody>
          <a:bodyPr wrap="square" rtlCol="0">
            <a:spAutoFit/>
          </a:bodyPr>
          <a:lstStyle/>
          <a:p>
            <a:r>
              <a:rPr lang="en-CA" dirty="0" smtClean="0">
                <a:solidFill>
                  <a:srgbClr val="002060"/>
                </a:solidFill>
              </a:rPr>
              <a:t>Electrolyte will have to be added and removed for:</a:t>
            </a:r>
          </a:p>
          <a:p>
            <a:pPr marL="342900" indent="-342900">
              <a:buFontTx/>
              <a:buAutoNum type="alphaLcParenR"/>
            </a:pPr>
            <a:r>
              <a:rPr lang="en-CA" dirty="0" smtClean="0">
                <a:solidFill>
                  <a:srgbClr val="002060"/>
                </a:solidFill>
              </a:rPr>
              <a:t>New salt concentrations for the electrodeposition</a:t>
            </a:r>
          </a:p>
          <a:p>
            <a:pPr marL="342900" indent="-342900">
              <a:buFontTx/>
              <a:buAutoNum type="alphaLcParenR"/>
            </a:pPr>
            <a:r>
              <a:rPr lang="en-CA" dirty="0" smtClean="0">
                <a:solidFill>
                  <a:srgbClr val="002060"/>
                </a:solidFill>
              </a:rPr>
              <a:t>*maybe* to remove the wash liquid, dependent on the washing procedure</a:t>
            </a:r>
          </a:p>
          <a:p>
            <a:pPr marL="342900" indent="-342900">
              <a:buFontTx/>
              <a:buAutoNum type="alphaLcParenR"/>
            </a:pPr>
            <a:r>
              <a:rPr lang="en-CA" dirty="0" smtClean="0">
                <a:solidFill>
                  <a:srgbClr val="002060"/>
                </a:solidFill>
              </a:rPr>
              <a:t>When the actuator removes the base from the lid and the glass slide is to be removed</a:t>
            </a:r>
          </a:p>
        </p:txBody>
      </p:sp>
    </p:spTree>
    <p:extLst>
      <p:ext uri="{BB962C8B-B14F-4D97-AF65-F5344CB8AC3E}">
        <p14:creationId xmlns:p14="http://schemas.microsoft.com/office/powerpoint/2010/main" val="17392345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6749477" y="2363219"/>
            <a:ext cx="4953085" cy="1222650"/>
          </a:xfrm>
          <a:prstGeom prst="roundRect">
            <a:avLst/>
          </a:prstGeom>
          <a:solidFill>
            <a:schemeClr val="bg1"/>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6" name="Title 1"/>
          <p:cNvSpPr txBox="1">
            <a:spLocks/>
          </p:cNvSpPr>
          <p:nvPr/>
        </p:nvSpPr>
        <p:spPr>
          <a:xfrm>
            <a:off x="358549" y="218586"/>
            <a:ext cx="11344013"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smtClean="0">
                <a:solidFill>
                  <a:srgbClr val="669933">
                    <a:lumMod val="50000"/>
                  </a:srgbClr>
                </a:solidFill>
              </a:rPr>
              <a:t>Measurement Parameters – Characterization Module</a:t>
            </a:r>
            <a:endParaRPr lang="en-US" sz="3200" u="sng" dirty="0">
              <a:solidFill>
                <a:srgbClr val="669933">
                  <a:lumMod val="50000"/>
                </a:srgbClr>
              </a:solidFill>
            </a:endParaRPr>
          </a:p>
        </p:txBody>
      </p:sp>
      <p:sp>
        <p:nvSpPr>
          <p:cNvPr id="16" name="TextBox 15"/>
          <p:cNvSpPr txBox="1"/>
          <p:nvPr/>
        </p:nvSpPr>
        <p:spPr>
          <a:xfrm>
            <a:off x="587550" y="2320710"/>
            <a:ext cx="692818" cy="1200329"/>
          </a:xfrm>
          <a:prstGeom prst="rect">
            <a:avLst/>
          </a:prstGeom>
          <a:noFill/>
        </p:spPr>
        <p:txBody>
          <a:bodyPr wrap="none" rtlCol="0">
            <a:spAutoFit/>
          </a:bodyPr>
          <a:lstStyle/>
          <a:p>
            <a:pPr>
              <a:lnSpc>
                <a:spcPct val="150000"/>
              </a:lnSpc>
            </a:pPr>
            <a:r>
              <a:rPr lang="en-CA" sz="2400" b="1" dirty="0" smtClean="0">
                <a:solidFill>
                  <a:prstClr val="black"/>
                </a:solidFill>
              </a:rPr>
              <a:t>LIBs</a:t>
            </a:r>
            <a:endParaRPr lang="en-CA" sz="2400" b="1" dirty="0">
              <a:solidFill>
                <a:prstClr val="black"/>
              </a:solidFill>
            </a:endParaRPr>
          </a:p>
          <a:p>
            <a:pPr>
              <a:lnSpc>
                <a:spcPct val="150000"/>
              </a:lnSpc>
            </a:pPr>
            <a:r>
              <a:rPr lang="en-CA" sz="2400" b="1" dirty="0" smtClean="0">
                <a:solidFill>
                  <a:prstClr val="black"/>
                </a:solidFill>
              </a:rPr>
              <a:t>XRF</a:t>
            </a:r>
            <a:endParaRPr lang="en-CA" sz="2400" b="1" dirty="0">
              <a:solidFill>
                <a:prstClr val="black"/>
              </a:solidFill>
            </a:endParaRPr>
          </a:p>
        </p:txBody>
      </p:sp>
      <p:sp>
        <p:nvSpPr>
          <p:cNvPr id="27" name="TextBox 26"/>
          <p:cNvSpPr txBox="1"/>
          <p:nvPr/>
        </p:nvSpPr>
        <p:spPr>
          <a:xfrm>
            <a:off x="6972645" y="2320711"/>
            <a:ext cx="1805302" cy="1200329"/>
          </a:xfrm>
          <a:prstGeom prst="rect">
            <a:avLst/>
          </a:prstGeom>
          <a:noFill/>
        </p:spPr>
        <p:txBody>
          <a:bodyPr wrap="none" rtlCol="0">
            <a:spAutoFit/>
          </a:bodyPr>
          <a:lstStyle/>
          <a:p>
            <a:pPr>
              <a:lnSpc>
                <a:spcPct val="150000"/>
              </a:lnSpc>
            </a:pPr>
            <a:r>
              <a:rPr lang="en-CA" sz="2400" b="1" dirty="0" smtClean="0">
                <a:solidFill>
                  <a:prstClr val="black"/>
                </a:solidFill>
              </a:rPr>
              <a:t>Elemental</a:t>
            </a:r>
          </a:p>
          <a:p>
            <a:pPr>
              <a:lnSpc>
                <a:spcPct val="150000"/>
              </a:lnSpc>
            </a:pPr>
            <a:r>
              <a:rPr lang="en-CA" sz="2400" b="1" dirty="0" smtClean="0">
                <a:solidFill>
                  <a:prstClr val="black"/>
                </a:solidFill>
              </a:rPr>
              <a:t>Composition</a:t>
            </a:r>
            <a:endParaRPr lang="en-CA" sz="2400" b="1" dirty="0">
              <a:solidFill>
                <a:prstClr val="black"/>
              </a:solidFill>
            </a:endParaRPr>
          </a:p>
        </p:txBody>
      </p:sp>
      <p:sp>
        <p:nvSpPr>
          <p:cNvPr id="24" name="Rounded Rectangle 23"/>
          <p:cNvSpPr/>
          <p:nvPr/>
        </p:nvSpPr>
        <p:spPr>
          <a:xfrm>
            <a:off x="358549" y="2363219"/>
            <a:ext cx="4953085" cy="1222650"/>
          </a:xfrm>
          <a:prstGeom prst="roundRect">
            <a:avLst/>
          </a:prstGeom>
          <a:no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36" name="Rounded Rectangle 35"/>
          <p:cNvSpPr/>
          <p:nvPr/>
        </p:nvSpPr>
        <p:spPr>
          <a:xfrm>
            <a:off x="358549" y="4552633"/>
            <a:ext cx="11344013" cy="2042562"/>
          </a:xfrm>
          <a:prstGeom prst="roundRect">
            <a:avLst/>
          </a:prstGeom>
          <a:solidFill>
            <a:schemeClr val="bg1"/>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26" name="Rectangle 25"/>
          <p:cNvSpPr/>
          <p:nvPr/>
        </p:nvSpPr>
        <p:spPr>
          <a:xfrm>
            <a:off x="565206" y="4618162"/>
            <a:ext cx="4327636" cy="1938992"/>
          </a:xfrm>
          <a:prstGeom prst="rect">
            <a:avLst/>
          </a:prstGeom>
        </p:spPr>
        <p:txBody>
          <a:bodyPr wrap="square">
            <a:spAutoFit/>
          </a:bodyPr>
          <a:lstStyle/>
          <a:p>
            <a:r>
              <a:rPr lang="en-CA" sz="2400" b="1" dirty="0" smtClean="0">
                <a:solidFill>
                  <a:prstClr val="black"/>
                </a:solidFill>
              </a:rPr>
              <a:t>SAXS</a:t>
            </a:r>
            <a:endParaRPr lang="en-CA" sz="2400" b="1" dirty="0">
              <a:solidFill>
                <a:prstClr val="black"/>
              </a:solidFill>
            </a:endParaRPr>
          </a:p>
          <a:p>
            <a:endParaRPr lang="en-CA" sz="2400" b="1" dirty="0">
              <a:solidFill>
                <a:prstClr val="black"/>
              </a:solidFill>
            </a:endParaRPr>
          </a:p>
          <a:p>
            <a:r>
              <a:rPr lang="en-CA" sz="2400" b="1" dirty="0" smtClean="0">
                <a:solidFill>
                  <a:prstClr val="black"/>
                </a:solidFill>
              </a:rPr>
              <a:t>Imaging (Optical/Electron)</a:t>
            </a:r>
            <a:endParaRPr lang="en-CA" sz="2400" b="1" dirty="0">
              <a:solidFill>
                <a:prstClr val="black"/>
              </a:solidFill>
            </a:endParaRPr>
          </a:p>
          <a:p>
            <a:endParaRPr lang="en-CA" sz="2400" b="1" dirty="0">
              <a:solidFill>
                <a:prstClr val="black"/>
              </a:solidFill>
            </a:endParaRPr>
          </a:p>
          <a:p>
            <a:r>
              <a:rPr lang="en-CA" sz="2400" b="1" dirty="0" err="1" smtClean="0">
                <a:solidFill>
                  <a:prstClr val="black"/>
                </a:solidFill>
              </a:rPr>
              <a:t>Profilometry</a:t>
            </a:r>
            <a:endParaRPr lang="en-CA" sz="2400" b="1" dirty="0">
              <a:solidFill>
                <a:prstClr val="black"/>
              </a:solidFill>
            </a:endParaRPr>
          </a:p>
        </p:txBody>
      </p:sp>
      <p:pic>
        <p:nvPicPr>
          <p:cNvPr id="7176" name="Picture 8" descr="Image result for gear carto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2805"/>
          <a:stretch/>
        </p:blipFill>
        <p:spPr bwMode="auto">
          <a:xfrm>
            <a:off x="5614111" y="2044409"/>
            <a:ext cx="970510" cy="913928"/>
          </a:xfrm>
          <a:prstGeom prst="rect">
            <a:avLst/>
          </a:prstGeom>
          <a:noFill/>
          <a:extLst>
            <a:ext uri="{909E8E84-426E-40DD-AFC4-6F175D3DCCD1}">
              <a14:hiddenFill xmlns:a14="http://schemas.microsoft.com/office/drawing/2010/main">
                <a:solidFill>
                  <a:srgbClr val="FFFFFF"/>
                </a:solidFill>
              </a14:hiddenFill>
            </a:ext>
          </a:extLst>
        </p:spPr>
      </p:pic>
      <p:sp>
        <p:nvSpPr>
          <p:cNvPr id="7169" name="Right Arrow 7168"/>
          <p:cNvSpPr/>
          <p:nvPr/>
        </p:nvSpPr>
        <p:spPr>
          <a:xfrm>
            <a:off x="5571337" y="2908054"/>
            <a:ext cx="1056057" cy="643739"/>
          </a:xfrm>
          <a:prstGeom prst="rightArrow">
            <a:avLst/>
          </a:prstGeom>
          <a:solidFill>
            <a:schemeClr val="accent6">
              <a:lumMod val="7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pic>
        <p:nvPicPr>
          <p:cNvPr id="9218" name="Picture 2" descr="Image result for laser induced breakdown spectros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8394" y="2398956"/>
            <a:ext cx="2262542" cy="10769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857163" y="4618162"/>
            <a:ext cx="3920784" cy="1938992"/>
          </a:xfrm>
          <a:prstGeom prst="rect">
            <a:avLst/>
          </a:prstGeom>
        </p:spPr>
        <p:txBody>
          <a:bodyPr wrap="square">
            <a:spAutoFit/>
          </a:bodyPr>
          <a:lstStyle/>
          <a:p>
            <a:r>
              <a:rPr lang="en-CA" sz="2400" b="1" dirty="0" smtClean="0">
                <a:solidFill>
                  <a:prstClr val="black"/>
                </a:solidFill>
              </a:rPr>
              <a:t>QC </a:t>
            </a:r>
            <a:r>
              <a:rPr lang="en-CA" sz="2400" b="1" dirty="0">
                <a:solidFill>
                  <a:prstClr val="black"/>
                </a:solidFill>
              </a:rPr>
              <a:t>Balance</a:t>
            </a:r>
          </a:p>
          <a:p>
            <a:endParaRPr lang="en-CA" sz="2400" b="1" dirty="0">
              <a:solidFill>
                <a:prstClr val="black"/>
              </a:solidFill>
            </a:endParaRPr>
          </a:p>
          <a:p>
            <a:r>
              <a:rPr lang="en-CA" sz="2400" b="1" dirty="0" smtClean="0">
                <a:solidFill>
                  <a:prstClr val="black"/>
                </a:solidFill>
              </a:rPr>
              <a:t>Multi-Gas analysis</a:t>
            </a:r>
          </a:p>
          <a:p>
            <a:endParaRPr lang="en-CA" sz="2400" b="1" dirty="0">
              <a:solidFill>
                <a:prstClr val="black"/>
              </a:solidFill>
            </a:endParaRPr>
          </a:p>
          <a:p>
            <a:r>
              <a:rPr lang="en-CA" sz="2400" b="1" dirty="0" smtClean="0">
                <a:solidFill>
                  <a:prstClr val="black"/>
                </a:solidFill>
              </a:rPr>
              <a:t>Calcination</a:t>
            </a:r>
            <a:endParaRPr lang="en-CA" sz="2400" b="1" dirty="0">
              <a:solidFill>
                <a:prstClr val="black"/>
              </a:solidFill>
            </a:endParaRPr>
          </a:p>
        </p:txBody>
      </p:sp>
      <p:sp>
        <p:nvSpPr>
          <p:cNvPr id="17" name="Rectangle 16"/>
          <p:cNvSpPr/>
          <p:nvPr/>
        </p:nvSpPr>
        <p:spPr>
          <a:xfrm>
            <a:off x="7988435" y="4599117"/>
            <a:ext cx="3920784" cy="1938992"/>
          </a:xfrm>
          <a:prstGeom prst="rect">
            <a:avLst/>
          </a:prstGeom>
        </p:spPr>
        <p:txBody>
          <a:bodyPr wrap="square">
            <a:spAutoFit/>
          </a:bodyPr>
          <a:lstStyle/>
          <a:p>
            <a:r>
              <a:rPr lang="en-CA" sz="2400" b="1" dirty="0" smtClean="0">
                <a:solidFill>
                  <a:prstClr val="black"/>
                </a:solidFill>
              </a:rPr>
              <a:t>ICP</a:t>
            </a:r>
            <a:endParaRPr lang="en-CA" sz="2400" b="1" dirty="0">
              <a:solidFill>
                <a:prstClr val="black"/>
              </a:solidFill>
            </a:endParaRPr>
          </a:p>
          <a:p>
            <a:endParaRPr lang="en-CA" sz="2400" b="1" dirty="0">
              <a:solidFill>
                <a:prstClr val="black"/>
              </a:solidFill>
            </a:endParaRPr>
          </a:p>
          <a:p>
            <a:r>
              <a:rPr lang="en-CA" sz="2400" b="1" dirty="0" smtClean="0">
                <a:solidFill>
                  <a:prstClr val="black"/>
                </a:solidFill>
              </a:rPr>
              <a:t>Scanning Probe E-</a:t>
            </a:r>
            <a:r>
              <a:rPr lang="en-CA" sz="2400" b="1" dirty="0" err="1" smtClean="0">
                <a:solidFill>
                  <a:prstClr val="black"/>
                </a:solidFill>
              </a:rPr>
              <a:t>Chem</a:t>
            </a:r>
            <a:endParaRPr lang="en-CA" sz="2400" b="1" dirty="0" smtClean="0">
              <a:solidFill>
                <a:prstClr val="black"/>
              </a:solidFill>
            </a:endParaRPr>
          </a:p>
          <a:p>
            <a:endParaRPr lang="en-CA" sz="2400" b="1" dirty="0">
              <a:solidFill>
                <a:prstClr val="black"/>
              </a:solidFill>
            </a:endParaRPr>
          </a:p>
          <a:p>
            <a:r>
              <a:rPr lang="en-CA" sz="2400" b="1" dirty="0" smtClean="0">
                <a:solidFill>
                  <a:prstClr val="black"/>
                </a:solidFill>
              </a:rPr>
              <a:t>Spectroscopy (FTIR etc.)</a:t>
            </a:r>
            <a:endParaRPr lang="en-CA" sz="2400" b="1" dirty="0">
              <a:solidFill>
                <a:prstClr val="black"/>
              </a:solidFill>
            </a:endParaRPr>
          </a:p>
        </p:txBody>
      </p:sp>
      <p:sp>
        <p:nvSpPr>
          <p:cNvPr id="19" name="Rounded Rectangle 18"/>
          <p:cNvSpPr/>
          <p:nvPr/>
        </p:nvSpPr>
        <p:spPr>
          <a:xfrm>
            <a:off x="1015586" y="1290549"/>
            <a:ext cx="3639009" cy="584142"/>
          </a:xfrm>
          <a:prstGeom prst="roundRect">
            <a:avLst/>
          </a:prstGeom>
          <a:gradFill flip="none" rotWithShape="1">
            <a:gsLst>
              <a:gs pos="0">
                <a:srgbClr val="669933">
                  <a:lumMod val="5000"/>
                  <a:lumOff val="95000"/>
                </a:srgbClr>
              </a:gs>
              <a:gs pos="74000">
                <a:srgbClr val="669933">
                  <a:lumMod val="45000"/>
                  <a:lumOff val="55000"/>
                </a:srgbClr>
              </a:gs>
              <a:gs pos="83000">
                <a:srgbClr val="669933">
                  <a:lumMod val="45000"/>
                  <a:lumOff val="55000"/>
                </a:srgbClr>
              </a:gs>
              <a:gs pos="100000">
                <a:srgbClr val="669933">
                  <a:lumMod val="30000"/>
                  <a:lumOff val="70000"/>
                </a:srgbClr>
              </a:gs>
            </a:gsLst>
            <a:lin ang="5400000" scaled="1"/>
            <a:tileRect/>
          </a:gradFill>
          <a:ln w="31750" cap="flat" cmpd="sng" algn="ctr">
            <a:solidFill>
              <a:srgbClr val="70AD47">
                <a:lumMod val="75000"/>
              </a:srgbClr>
            </a:solidFill>
            <a:prstDash val="solid"/>
            <a:miter lim="800000"/>
          </a:ln>
          <a:effectLst/>
        </p:spPr>
        <p:txBody>
          <a:bodyPr rtlCol="0" anchor="ctr"/>
          <a:lstStyle/>
          <a:p>
            <a:pPr>
              <a:defRPr/>
            </a:pPr>
            <a:r>
              <a:rPr lang="en-CA" sz="2400" b="1" kern="0" dirty="0" smtClean="0">
                <a:solidFill>
                  <a:srgbClr val="000000"/>
                </a:solidFill>
              </a:rPr>
              <a:t>Elemental Composition</a:t>
            </a:r>
          </a:p>
        </p:txBody>
      </p:sp>
      <p:sp>
        <p:nvSpPr>
          <p:cNvPr id="20" name="Rounded Rectangle 19"/>
          <p:cNvSpPr/>
          <p:nvPr/>
        </p:nvSpPr>
        <p:spPr>
          <a:xfrm>
            <a:off x="7281124" y="1290549"/>
            <a:ext cx="3889789" cy="584142"/>
          </a:xfrm>
          <a:prstGeom prst="roundRect">
            <a:avLst/>
          </a:prstGeom>
          <a:gradFill flip="none" rotWithShape="1">
            <a:gsLst>
              <a:gs pos="0">
                <a:srgbClr val="669933">
                  <a:lumMod val="5000"/>
                  <a:lumOff val="95000"/>
                </a:srgbClr>
              </a:gs>
              <a:gs pos="74000">
                <a:srgbClr val="669933">
                  <a:lumMod val="45000"/>
                  <a:lumOff val="55000"/>
                </a:srgbClr>
              </a:gs>
              <a:gs pos="83000">
                <a:srgbClr val="669933">
                  <a:lumMod val="45000"/>
                  <a:lumOff val="55000"/>
                </a:srgbClr>
              </a:gs>
              <a:gs pos="100000">
                <a:srgbClr val="669933">
                  <a:lumMod val="30000"/>
                  <a:lumOff val="70000"/>
                </a:srgbClr>
              </a:gs>
            </a:gsLst>
            <a:lin ang="5400000" scaled="1"/>
            <a:tileRect/>
          </a:gradFill>
          <a:ln w="31750" cap="flat" cmpd="sng" algn="ctr">
            <a:solidFill>
              <a:srgbClr val="70AD47">
                <a:lumMod val="75000"/>
              </a:srgbClr>
            </a:solidFill>
            <a:prstDash val="solid"/>
            <a:miter lim="800000"/>
          </a:ln>
          <a:effectLst/>
        </p:spPr>
        <p:txBody>
          <a:bodyPr rtlCol="0" anchor="ctr"/>
          <a:lstStyle/>
          <a:p>
            <a:pPr>
              <a:defRPr/>
            </a:pPr>
            <a:r>
              <a:rPr lang="en-CA" sz="2400" b="1" kern="0" dirty="0" smtClean="0">
                <a:solidFill>
                  <a:srgbClr val="000000"/>
                </a:solidFill>
              </a:rPr>
              <a:t>Performance Descriptors</a:t>
            </a:r>
          </a:p>
        </p:txBody>
      </p:sp>
      <p:sp>
        <p:nvSpPr>
          <p:cNvPr id="21" name="Rounded Rectangle 20"/>
          <p:cNvSpPr/>
          <p:nvPr/>
        </p:nvSpPr>
        <p:spPr>
          <a:xfrm>
            <a:off x="1439427" y="3760142"/>
            <a:ext cx="5294886" cy="584142"/>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31750" cap="flat" cmpd="sng" algn="ctr">
            <a:solidFill>
              <a:schemeClr val="accent5">
                <a:lumMod val="50000"/>
              </a:schemeClr>
            </a:solidFill>
            <a:prstDash val="solid"/>
            <a:miter lim="800000"/>
          </a:ln>
          <a:effectLst/>
        </p:spPr>
        <p:txBody>
          <a:bodyPr rtlCol="0" anchor="ctr"/>
          <a:lstStyle/>
          <a:p>
            <a:pPr>
              <a:defRPr/>
            </a:pPr>
            <a:r>
              <a:rPr lang="en-CA" sz="2400" b="1" kern="0" dirty="0" smtClean="0">
                <a:solidFill>
                  <a:srgbClr val="000000"/>
                </a:solidFill>
              </a:rPr>
              <a:t>Future Considerations/Expansions</a:t>
            </a:r>
          </a:p>
        </p:txBody>
      </p:sp>
      <p:pic>
        <p:nvPicPr>
          <p:cNvPr id="2050" name="Picture 2" descr="Laser-Induced Breakdown Spectroscopy (LIBS) applied to terrestrial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57023" y="2465951"/>
            <a:ext cx="1687513" cy="1076288"/>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7"/>
          <p:cNvSpPr/>
          <p:nvPr/>
        </p:nvSpPr>
        <p:spPr>
          <a:xfrm>
            <a:off x="8550403" y="3760142"/>
            <a:ext cx="2796848" cy="950924"/>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31750" cap="flat" cmpd="sng" algn="ctr">
            <a:solidFill>
              <a:schemeClr val="accent5">
                <a:lumMod val="50000"/>
              </a:schemeClr>
            </a:solidFill>
            <a:prstDash val="solid"/>
            <a:miter lim="800000"/>
          </a:ln>
          <a:effectLst/>
        </p:spPr>
        <p:txBody>
          <a:bodyPr rtlCol="0" anchor="ctr"/>
          <a:lstStyle/>
          <a:p>
            <a:pPr>
              <a:defRPr/>
            </a:pPr>
            <a:r>
              <a:rPr lang="en-CA" sz="2400" b="1" kern="0" dirty="0" smtClean="0">
                <a:solidFill>
                  <a:srgbClr val="000000"/>
                </a:solidFill>
              </a:rPr>
              <a:t>Adapt for Other E-</a:t>
            </a:r>
            <a:r>
              <a:rPr lang="en-CA" sz="2400" b="1" kern="0" dirty="0" err="1">
                <a:solidFill>
                  <a:srgbClr val="000000"/>
                </a:solidFill>
              </a:rPr>
              <a:t>C</a:t>
            </a:r>
            <a:r>
              <a:rPr lang="en-CA" sz="2400" b="1" kern="0" dirty="0" err="1" smtClean="0">
                <a:solidFill>
                  <a:srgbClr val="000000"/>
                </a:solidFill>
              </a:rPr>
              <a:t>hem</a:t>
            </a:r>
            <a:r>
              <a:rPr lang="en-CA" sz="2400" b="1" kern="0" dirty="0" smtClean="0">
                <a:solidFill>
                  <a:srgbClr val="000000"/>
                </a:solidFill>
              </a:rPr>
              <a:t> Systems</a:t>
            </a:r>
          </a:p>
        </p:txBody>
      </p:sp>
    </p:spTree>
    <p:extLst>
      <p:ext uri="{BB962C8B-B14F-4D97-AF65-F5344CB8AC3E}">
        <p14:creationId xmlns:p14="http://schemas.microsoft.com/office/powerpoint/2010/main" val="116652417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2918" y="1911707"/>
            <a:ext cx="4862182" cy="44763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itle 1"/>
          <p:cNvSpPr txBox="1">
            <a:spLocks/>
          </p:cNvSpPr>
          <p:nvPr/>
        </p:nvSpPr>
        <p:spPr>
          <a:xfrm>
            <a:off x="358549" y="218586"/>
            <a:ext cx="11344013"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smtClean="0">
                <a:solidFill>
                  <a:srgbClr val="669933">
                    <a:lumMod val="50000"/>
                  </a:srgbClr>
                </a:solidFill>
              </a:rPr>
              <a:t>E-MAP </a:t>
            </a:r>
            <a:r>
              <a:rPr lang="en-US" sz="3200" dirty="0">
                <a:solidFill>
                  <a:srgbClr val="669933">
                    <a:lumMod val="50000"/>
                  </a:srgbClr>
                </a:solidFill>
              </a:rPr>
              <a:t>– </a:t>
            </a:r>
            <a:r>
              <a:rPr lang="en-US" sz="3200" dirty="0" smtClean="0">
                <a:solidFill>
                  <a:srgbClr val="669933">
                    <a:lumMod val="50000"/>
                  </a:srgbClr>
                </a:solidFill>
              </a:rPr>
              <a:t>Conceptual Station Progression</a:t>
            </a:r>
            <a:endParaRPr lang="en-US" sz="3200" u="sng" dirty="0">
              <a:solidFill>
                <a:srgbClr val="669933">
                  <a:lumMod val="50000"/>
                </a:srgbClr>
              </a:solidFill>
            </a:endParaRPr>
          </a:p>
        </p:txBody>
      </p:sp>
      <p:sp>
        <p:nvSpPr>
          <p:cNvPr id="5" name="Oval 4"/>
          <p:cNvSpPr/>
          <p:nvPr/>
        </p:nvSpPr>
        <p:spPr>
          <a:xfrm>
            <a:off x="3527180" y="3626508"/>
            <a:ext cx="1152289" cy="1082659"/>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p:cNvSpPr txBox="1"/>
          <p:nvPr/>
        </p:nvSpPr>
        <p:spPr>
          <a:xfrm>
            <a:off x="3707159" y="3992276"/>
            <a:ext cx="747384" cy="369332"/>
          </a:xfrm>
          <a:prstGeom prst="rect">
            <a:avLst/>
          </a:prstGeom>
          <a:noFill/>
        </p:spPr>
        <p:txBody>
          <a:bodyPr wrap="none" rtlCol="0">
            <a:spAutoFit/>
          </a:bodyPr>
          <a:lstStyle/>
          <a:p>
            <a:r>
              <a:rPr lang="en-CA" dirty="0" smtClean="0"/>
              <a:t>Robot</a:t>
            </a:r>
            <a:endParaRPr lang="en-CA" dirty="0"/>
          </a:p>
        </p:txBody>
      </p:sp>
      <p:sp>
        <p:nvSpPr>
          <p:cNvPr id="8" name="Rectangle 7"/>
          <p:cNvSpPr/>
          <p:nvPr/>
        </p:nvSpPr>
        <p:spPr>
          <a:xfrm>
            <a:off x="1816305" y="3547492"/>
            <a:ext cx="1292469" cy="124069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2059229" y="3906228"/>
            <a:ext cx="806632" cy="523220"/>
          </a:xfrm>
          <a:prstGeom prst="rect">
            <a:avLst/>
          </a:prstGeom>
          <a:noFill/>
        </p:spPr>
        <p:txBody>
          <a:bodyPr wrap="none" rtlCol="0">
            <a:spAutoFit/>
          </a:bodyPr>
          <a:lstStyle/>
          <a:p>
            <a:pPr algn="ctr"/>
            <a:r>
              <a:rPr lang="en-CA" sz="1400" b="1" dirty="0" smtClean="0"/>
              <a:t>Solution</a:t>
            </a:r>
          </a:p>
          <a:p>
            <a:pPr algn="ctr"/>
            <a:r>
              <a:rPr lang="en-CA" sz="1400" b="1" dirty="0" smtClean="0"/>
              <a:t>Module</a:t>
            </a:r>
            <a:endParaRPr lang="en-CA" sz="1400" b="1" dirty="0"/>
          </a:p>
        </p:txBody>
      </p:sp>
      <p:sp>
        <p:nvSpPr>
          <p:cNvPr id="10" name="Rectangle 9"/>
          <p:cNvSpPr/>
          <p:nvPr/>
        </p:nvSpPr>
        <p:spPr>
          <a:xfrm>
            <a:off x="3488841" y="5027531"/>
            <a:ext cx="1292469" cy="124069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p:nvSpPr>
        <p:spPr>
          <a:xfrm>
            <a:off x="3453638" y="5386267"/>
            <a:ext cx="1362874" cy="523220"/>
          </a:xfrm>
          <a:prstGeom prst="rect">
            <a:avLst/>
          </a:prstGeom>
          <a:noFill/>
        </p:spPr>
        <p:txBody>
          <a:bodyPr wrap="none" rtlCol="0">
            <a:spAutoFit/>
          </a:bodyPr>
          <a:lstStyle/>
          <a:p>
            <a:pPr algn="ctr"/>
            <a:r>
              <a:rPr lang="en-CA" sz="1400" b="1" dirty="0" smtClean="0"/>
              <a:t>Electrochemical</a:t>
            </a:r>
          </a:p>
          <a:p>
            <a:pPr algn="ctr"/>
            <a:r>
              <a:rPr lang="en-CA" sz="1400" b="1" dirty="0" smtClean="0"/>
              <a:t>Module</a:t>
            </a:r>
            <a:endParaRPr lang="en-CA" sz="1400" b="1" dirty="0"/>
          </a:p>
        </p:txBody>
      </p:sp>
      <p:sp>
        <p:nvSpPr>
          <p:cNvPr id="12" name="Rectangle 11"/>
          <p:cNvSpPr/>
          <p:nvPr/>
        </p:nvSpPr>
        <p:spPr>
          <a:xfrm>
            <a:off x="5097879" y="3590449"/>
            <a:ext cx="1292469" cy="124069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p:cNvSpPr txBox="1"/>
          <p:nvPr/>
        </p:nvSpPr>
        <p:spPr>
          <a:xfrm>
            <a:off x="5042898" y="3906228"/>
            <a:ext cx="1402435" cy="523220"/>
          </a:xfrm>
          <a:prstGeom prst="rect">
            <a:avLst/>
          </a:prstGeom>
          <a:noFill/>
        </p:spPr>
        <p:txBody>
          <a:bodyPr wrap="none" rtlCol="0">
            <a:spAutoFit/>
          </a:bodyPr>
          <a:lstStyle/>
          <a:p>
            <a:pPr algn="ctr"/>
            <a:r>
              <a:rPr lang="en-CA" sz="1400" b="1" dirty="0" smtClean="0"/>
              <a:t>Characterization</a:t>
            </a:r>
          </a:p>
          <a:p>
            <a:pPr algn="ctr"/>
            <a:r>
              <a:rPr lang="en-CA" sz="1400" b="1" dirty="0" smtClean="0"/>
              <a:t>Module</a:t>
            </a:r>
            <a:endParaRPr lang="en-CA" sz="1400" b="1" dirty="0"/>
          </a:p>
        </p:txBody>
      </p:sp>
      <p:sp>
        <p:nvSpPr>
          <p:cNvPr id="14" name="Rectangle 13"/>
          <p:cNvSpPr/>
          <p:nvPr/>
        </p:nvSpPr>
        <p:spPr>
          <a:xfrm>
            <a:off x="3490883" y="2052576"/>
            <a:ext cx="1292469" cy="124069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p:cNvSpPr txBox="1"/>
          <p:nvPr/>
        </p:nvSpPr>
        <p:spPr>
          <a:xfrm>
            <a:off x="3598985" y="2425956"/>
            <a:ext cx="1014958" cy="523220"/>
          </a:xfrm>
          <a:prstGeom prst="rect">
            <a:avLst/>
          </a:prstGeom>
          <a:noFill/>
        </p:spPr>
        <p:txBody>
          <a:bodyPr wrap="none" rtlCol="0">
            <a:spAutoFit/>
          </a:bodyPr>
          <a:lstStyle/>
          <a:p>
            <a:pPr algn="ctr"/>
            <a:r>
              <a:rPr lang="en-CA" sz="1400" b="1" dirty="0" smtClean="0"/>
              <a:t>Calcination</a:t>
            </a:r>
          </a:p>
          <a:p>
            <a:pPr algn="ctr"/>
            <a:r>
              <a:rPr lang="en-CA" sz="1400" b="1" dirty="0" smtClean="0"/>
              <a:t>Module</a:t>
            </a:r>
            <a:endParaRPr lang="en-CA" sz="1400" b="1" dirty="0"/>
          </a:p>
        </p:txBody>
      </p:sp>
      <p:sp>
        <p:nvSpPr>
          <p:cNvPr id="32" name="TextBox 31"/>
          <p:cNvSpPr txBox="1"/>
          <p:nvPr/>
        </p:nvSpPr>
        <p:spPr>
          <a:xfrm>
            <a:off x="6570081" y="2202498"/>
            <a:ext cx="5297405" cy="1569660"/>
          </a:xfrm>
          <a:prstGeom prst="rect">
            <a:avLst/>
          </a:prstGeom>
          <a:solidFill>
            <a:schemeClr val="bg1"/>
          </a:solidFill>
        </p:spPr>
        <p:txBody>
          <a:bodyPr wrap="square" rtlCol="0">
            <a:spAutoFit/>
          </a:bodyPr>
          <a:lstStyle/>
          <a:p>
            <a:r>
              <a:rPr lang="en-CA" sz="2400" b="1" dirty="0" smtClean="0">
                <a:solidFill>
                  <a:schemeClr val="accent6">
                    <a:lumMod val="50000"/>
                  </a:schemeClr>
                </a:solidFill>
              </a:rPr>
              <a:t>“360⁰” Movement</a:t>
            </a:r>
          </a:p>
          <a:p>
            <a:r>
              <a:rPr lang="en-CA" sz="2400" b="1" dirty="0" smtClean="0">
                <a:solidFill>
                  <a:schemeClr val="accent6">
                    <a:lumMod val="50000"/>
                  </a:schemeClr>
                </a:solidFill>
              </a:rPr>
              <a:t>Ability to program movement across multiple station “visits”</a:t>
            </a:r>
          </a:p>
          <a:p>
            <a:r>
              <a:rPr lang="en-CA" sz="2400" b="1" dirty="0" smtClean="0">
                <a:solidFill>
                  <a:schemeClr val="accent6">
                    <a:lumMod val="50000"/>
                  </a:schemeClr>
                </a:solidFill>
              </a:rPr>
              <a:t>Single robot access to every platform</a:t>
            </a:r>
          </a:p>
        </p:txBody>
      </p:sp>
      <p:sp>
        <p:nvSpPr>
          <p:cNvPr id="2" name="Oval 1"/>
          <p:cNvSpPr/>
          <p:nvPr/>
        </p:nvSpPr>
        <p:spPr>
          <a:xfrm>
            <a:off x="3341326" y="3417449"/>
            <a:ext cx="1524000" cy="1485900"/>
          </a:xfrm>
          <a:prstGeom prst="ellipse">
            <a:avLst/>
          </a:prstGeom>
          <a:noFill/>
          <a:ln w="34925">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p:cNvSpPr txBox="1"/>
          <p:nvPr/>
        </p:nvSpPr>
        <p:spPr>
          <a:xfrm>
            <a:off x="3898750" y="3141247"/>
            <a:ext cx="364202" cy="523220"/>
          </a:xfrm>
          <a:prstGeom prst="rect">
            <a:avLst/>
          </a:prstGeom>
          <a:noFill/>
        </p:spPr>
        <p:txBody>
          <a:bodyPr wrap="none" rtlCol="0">
            <a:spAutoFit/>
          </a:bodyPr>
          <a:lstStyle/>
          <a:p>
            <a:r>
              <a:rPr lang="en-CA" sz="2800" b="1" dirty="0" smtClean="0"/>
              <a:t>&lt;</a:t>
            </a:r>
            <a:endParaRPr lang="en-CA" sz="2800" b="1" dirty="0"/>
          </a:p>
        </p:txBody>
      </p:sp>
      <p:sp>
        <p:nvSpPr>
          <p:cNvPr id="16" name="TextBox 15"/>
          <p:cNvSpPr txBox="1"/>
          <p:nvPr/>
        </p:nvSpPr>
        <p:spPr>
          <a:xfrm rot="10800000">
            <a:off x="3928845" y="4657264"/>
            <a:ext cx="364202" cy="523220"/>
          </a:xfrm>
          <a:prstGeom prst="rect">
            <a:avLst/>
          </a:prstGeom>
          <a:noFill/>
        </p:spPr>
        <p:txBody>
          <a:bodyPr wrap="none" rtlCol="0">
            <a:spAutoFit/>
          </a:bodyPr>
          <a:lstStyle/>
          <a:p>
            <a:r>
              <a:rPr lang="en-CA" sz="2800" b="1" dirty="0" smtClean="0"/>
              <a:t>&lt;</a:t>
            </a:r>
            <a:endParaRPr lang="en-CA" sz="2800" b="1" dirty="0"/>
          </a:p>
        </p:txBody>
      </p:sp>
      <p:sp>
        <p:nvSpPr>
          <p:cNvPr id="18" name="Rounded Rectangle 17"/>
          <p:cNvSpPr/>
          <p:nvPr/>
        </p:nvSpPr>
        <p:spPr>
          <a:xfrm rot="2046504">
            <a:off x="4054263" y="1963629"/>
            <a:ext cx="1119360" cy="477738"/>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31750" cap="flat" cmpd="sng" algn="ctr">
            <a:solidFill>
              <a:srgbClr val="FF0000"/>
            </a:solidFill>
            <a:prstDash val="solid"/>
            <a:miter lim="800000"/>
          </a:ln>
          <a:effectLst/>
        </p:spPr>
        <p:txBody>
          <a:bodyPr rtlCol="0" anchor="ctr"/>
          <a:lstStyle/>
          <a:p>
            <a:pPr>
              <a:defRPr/>
            </a:pPr>
            <a:r>
              <a:rPr lang="en-CA" sz="1200" b="1" kern="0" dirty="0" smtClean="0">
                <a:solidFill>
                  <a:srgbClr val="000000"/>
                </a:solidFill>
                <a:latin typeface="Arial"/>
              </a:rPr>
              <a:t>Future Gen</a:t>
            </a:r>
          </a:p>
        </p:txBody>
      </p:sp>
    </p:spTree>
    <p:extLst>
      <p:ext uri="{BB962C8B-B14F-4D97-AF65-F5344CB8AC3E}">
        <p14:creationId xmlns:p14="http://schemas.microsoft.com/office/powerpoint/2010/main" val="338780457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67651" y="373573"/>
            <a:ext cx="10094189"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smtClean="0">
                <a:solidFill>
                  <a:srgbClr val="669933">
                    <a:lumMod val="50000"/>
                  </a:srgbClr>
                </a:solidFill>
              </a:rPr>
              <a:t>Concept Images – 3D Render (In progress)</a:t>
            </a:r>
            <a:endParaRPr lang="en-US" sz="3200" u="sng" dirty="0">
              <a:solidFill>
                <a:srgbClr val="669933">
                  <a:lumMod val="50000"/>
                </a:srgbClr>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51" y="1661984"/>
            <a:ext cx="10969763" cy="4875451"/>
          </a:xfrm>
          <a:prstGeom prst="rect">
            <a:avLst/>
          </a:prstGeom>
        </p:spPr>
      </p:pic>
      <p:sp>
        <p:nvSpPr>
          <p:cNvPr id="8" name="TextBox 7"/>
          <p:cNvSpPr txBox="1"/>
          <p:nvPr/>
        </p:nvSpPr>
        <p:spPr>
          <a:xfrm>
            <a:off x="591465" y="5908609"/>
            <a:ext cx="7566697" cy="646331"/>
          </a:xfrm>
          <a:prstGeom prst="rect">
            <a:avLst/>
          </a:prstGeom>
          <a:solidFill>
            <a:schemeClr val="bg1"/>
          </a:solidFill>
        </p:spPr>
        <p:txBody>
          <a:bodyPr wrap="square" rtlCol="0">
            <a:spAutoFit/>
          </a:bodyPr>
          <a:lstStyle/>
          <a:p>
            <a:r>
              <a:rPr lang="en-CA" b="1" dirty="0" smtClean="0"/>
              <a:t>Not Pictured: E-</a:t>
            </a:r>
            <a:r>
              <a:rPr lang="en-CA" b="1" dirty="0" err="1" smtClean="0"/>
              <a:t>Chem</a:t>
            </a:r>
            <a:r>
              <a:rPr lang="en-CA" b="1" dirty="0" smtClean="0"/>
              <a:t> Module, under design</a:t>
            </a:r>
          </a:p>
          <a:p>
            <a:r>
              <a:rPr lang="en-CA" b="1" dirty="0" smtClean="0"/>
              <a:t>Not Pictured: Char. Module – “Probe” on board, rest off of platform</a:t>
            </a:r>
            <a:endParaRPr lang="en-CA" b="1" dirty="0"/>
          </a:p>
        </p:txBody>
      </p:sp>
      <p:pic>
        <p:nvPicPr>
          <p:cNvPr id="9" name="Picture 2" descr="North Robo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51" y="1490828"/>
            <a:ext cx="2857500" cy="762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184542" y="3747580"/>
            <a:ext cx="1301858" cy="1552840"/>
          </a:xfrm>
          <a:prstGeom prst="rect">
            <a:avLst/>
          </a:prstGeom>
          <a:solidFill>
            <a:schemeClr val="accent4">
              <a:lumMod val="40000"/>
              <a:lumOff val="60000"/>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smtClean="0">
                <a:solidFill>
                  <a:srgbClr val="002060"/>
                </a:solidFill>
              </a:rPr>
              <a:t>Echem</a:t>
            </a:r>
            <a:r>
              <a:rPr lang="en-CA" dirty="0" smtClean="0">
                <a:solidFill>
                  <a:srgbClr val="002060"/>
                </a:solidFill>
              </a:rPr>
              <a:t> </a:t>
            </a:r>
            <a:endParaRPr lang="en-CA" dirty="0">
              <a:solidFill>
                <a:srgbClr val="002060"/>
              </a:solidFill>
            </a:endParaRPr>
          </a:p>
        </p:txBody>
      </p:sp>
      <p:sp>
        <p:nvSpPr>
          <p:cNvPr id="10" name="Rectangle 9"/>
          <p:cNvSpPr/>
          <p:nvPr/>
        </p:nvSpPr>
        <p:spPr>
          <a:xfrm>
            <a:off x="5486400" y="4605580"/>
            <a:ext cx="1084881" cy="694840"/>
          </a:xfrm>
          <a:prstGeom prst="rect">
            <a:avLst/>
          </a:prstGeom>
          <a:solidFill>
            <a:schemeClr val="accent4">
              <a:lumMod val="40000"/>
              <a:lumOff val="60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rgbClr val="002060"/>
                </a:solidFill>
              </a:rPr>
              <a:t>Char</a:t>
            </a:r>
            <a:endParaRPr lang="en-CA" dirty="0">
              <a:solidFill>
                <a:srgbClr val="002060"/>
              </a:solidFill>
            </a:endParaRPr>
          </a:p>
        </p:txBody>
      </p:sp>
      <p:sp>
        <p:nvSpPr>
          <p:cNvPr id="11" name="Rectangle 10"/>
          <p:cNvSpPr/>
          <p:nvPr/>
        </p:nvSpPr>
        <p:spPr>
          <a:xfrm>
            <a:off x="5902271" y="2929179"/>
            <a:ext cx="1242448" cy="1658895"/>
          </a:xfrm>
          <a:prstGeom prst="rect">
            <a:avLst/>
          </a:prstGeom>
          <a:solidFill>
            <a:schemeClr val="accent4">
              <a:lumMod val="40000"/>
              <a:lumOff val="60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smtClean="0">
                <a:solidFill>
                  <a:srgbClr val="002060"/>
                </a:solidFill>
              </a:rPr>
              <a:t>Soln</a:t>
            </a:r>
            <a:r>
              <a:rPr lang="en-CA" dirty="0" smtClean="0">
                <a:solidFill>
                  <a:srgbClr val="002060"/>
                </a:solidFill>
              </a:rPr>
              <a:t> Handling</a:t>
            </a:r>
            <a:endParaRPr lang="en-CA" dirty="0">
              <a:solidFill>
                <a:srgbClr val="002060"/>
              </a:solidFill>
            </a:endParaRPr>
          </a:p>
        </p:txBody>
      </p:sp>
    </p:spTree>
    <p:extLst>
      <p:ext uri="{BB962C8B-B14F-4D97-AF65-F5344CB8AC3E}">
        <p14:creationId xmlns:p14="http://schemas.microsoft.com/office/powerpoint/2010/main" val="316480465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6047" t="23391" r="29041" b="13685"/>
          <a:stretch/>
        </p:blipFill>
        <p:spPr>
          <a:xfrm>
            <a:off x="9854349" y="4155426"/>
            <a:ext cx="1570018" cy="1759729"/>
          </a:xfrm>
          <a:prstGeom prst="rect">
            <a:avLst/>
          </a:prstGeom>
        </p:spPr>
      </p:pic>
      <p:sp>
        <p:nvSpPr>
          <p:cNvPr id="17" name="TextBox 16"/>
          <p:cNvSpPr txBox="1"/>
          <p:nvPr/>
        </p:nvSpPr>
        <p:spPr>
          <a:xfrm>
            <a:off x="4125943" y="2373676"/>
            <a:ext cx="3402278" cy="3785652"/>
          </a:xfrm>
          <a:prstGeom prst="rect">
            <a:avLst/>
          </a:prstGeom>
          <a:noFill/>
        </p:spPr>
        <p:txBody>
          <a:bodyPr wrap="none" rtlCol="0">
            <a:spAutoFit/>
          </a:bodyPr>
          <a:lstStyle/>
          <a:p>
            <a:pPr marL="457200" indent="-457200">
              <a:lnSpc>
                <a:spcPct val="150000"/>
              </a:lnSpc>
              <a:buAutoNum type="arabicPeriod"/>
            </a:pPr>
            <a:r>
              <a:rPr lang="en-CA" sz="2000" b="1" dirty="0" smtClean="0">
                <a:latin typeface="Calibri" panose="020F0502020204030204" pitchFamily="34" charset="0"/>
                <a:cs typeface="Calibri" panose="020F0502020204030204" pitchFamily="34" charset="0"/>
              </a:rPr>
              <a:t>Liquid Handling (x3)</a:t>
            </a:r>
          </a:p>
          <a:p>
            <a:pPr>
              <a:lnSpc>
                <a:spcPct val="150000"/>
              </a:lnSpc>
            </a:pPr>
            <a:r>
              <a:rPr lang="en-CA" sz="2000" b="1" dirty="0" smtClean="0">
                <a:solidFill>
                  <a:srgbClr val="FF0000"/>
                </a:solidFill>
                <a:latin typeface="Calibri" panose="020F0502020204030204" pitchFamily="34" charset="0"/>
                <a:cs typeface="Calibri" panose="020F0502020204030204" pitchFamily="34" charset="0"/>
              </a:rPr>
              <a:t>(Need More?)</a:t>
            </a:r>
          </a:p>
          <a:p>
            <a:pPr>
              <a:lnSpc>
                <a:spcPct val="150000"/>
              </a:lnSpc>
            </a:pPr>
            <a:r>
              <a:rPr lang="en-CA" sz="2000" b="1" dirty="0" smtClean="0">
                <a:latin typeface="Calibri" panose="020F0502020204030204" pitchFamily="34" charset="0"/>
                <a:cs typeface="Calibri" panose="020F0502020204030204" pitchFamily="34" charset="0"/>
              </a:rPr>
              <a:t>2.     Solid Dispenser Carousel</a:t>
            </a:r>
          </a:p>
          <a:p>
            <a:pPr>
              <a:lnSpc>
                <a:spcPct val="150000"/>
              </a:lnSpc>
            </a:pPr>
            <a:r>
              <a:rPr lang="en-CA" sz="2000" b="1" dirty="0" smtClean="0">
                <a:solidFill>
                  <a:srgbClr val="FF0000"/>
                </a:solidFill>
                <a:latin typeface="Calibri" panose="020F0502020204030204" pitchFamily="34" charset="0"/>
                <a:cs typeface="Calibri" panose="020F0502020204030204" pitchFamily="34" charset="0"/>
              </a:rPr>
              <a:t>(To be Updated?)</a:t>
            </a:r>
          </a:p>
          <a:p>
            <a:pPr>
              <a:lnSpc>
                <a:spcPct val="150000"/>
              </a:lnSpc>
            </a:pPr>
            <a:r>
              <a:rPr lang="en-CA" sz="2000" b="1" dirty="0" smtClean="0">
                <a:latin typeface="Calibri" panose="020F0502020204030204" pitchFamily="34" charset="0"/>
                <a:cs typeface="Calibri" panose="020F0502020204030204" pitchFamily="34" charset="0"/>
              </a:rPr>
              <a:t>3.    Gripper + Weigh Scale</a:t>
            </a:r>
          </a:p>
          <a:p>
            <a:pPr>
              <a:lnSpc>
                <a:spcPct val="150000"/>
              </a:lnSpc>
            </a:pPr>
            <a:r>
              <a:rPr lang="en-CA" sz="2000" b="1" dirty="0" smtClean="0">
                <a:latin typeface="Calibri" panose="020F0502020204030204" pitchFamily="34" charset="0"/>
                <a:cs typeface="Calibri" panose="020F0502020204030204" pitchFamily="34" charset="0"/>
              </a:rPr>
              <a:t>4,    Slide Hotel (FTO slides)</a:t>
            </a:r>
          </a:p>
          <a:p>
            <a:pPr>
              <a:lnSpc>
                <a:spcPct val="150000"/>
              </a:lnSpc>
            </a:pPr>
            <a:r>
              <a:rPr lang="en-CA" sz="2000" b="1" dirty="0" smtClean="0">
                <a:latin typeface="Calibri" panose="020F0502020204030204" pitchFamily="34" charset="0"/>
                <a:cs typeface="Calibri" panose="020F0502020204030204" pitchFamily="34" charset="0"/>
              </a:rPr>
              <a:t>5.    Pipette Station</a:t>
            </a:r>
          </a:p>
          <a:p>
            <a:pPr>
              <a:lnSpc>
                <a:spcPct val="150000"/>
              </a:lnSpc>
            </a:pPr>
            <a:r>
              <a:rPr lang="en-CA" sz="2000" b="1" dirty="0" smtClean="0">
                <a:latin typeface="Calibri" panose="020F0502020204030204" pitchFamily="34" charset="0"/>
                <a:cs typeface="Calibri" panose="020F0502020204030204" pitchFamily="34" charset="0"/>
              </a:rPr>
              <a:t>6.    Mixing Plate? (not shown)</a:t>
            </a:r>
          </a:p>
        </p:txBody>
      </p:sp>
      <p:sp>
        <p:nvSpPr>
          <p:cNvPr id="19" name="TextBox 18"/>
          <p:cNvSpPr txBox="1"/>
          <p:nvPr/>
        </p:nvSpPr>
        <p:spPr>
          <a:xfrm>
            <a:off x="0" y="1548382"/>
            <a:ext cx="10982494" cy="707886"/>
          </a:xfrm>
          <a:prstGeom prst="rect">
            <a:avLst/>
          </a:prstGeom>
          <a:solidFill>
            <a:schemeClr val="bg1"/>
          </a:solidFill>
        </p:spPr>
        <p:txBody>
          <a:bodyPr wrap="none" rtlCol="0">
            <a:spAutoFit/>
          </a:bodyPr>
          <a:lstStyle/>
          <a:p>
            <a:r>
              <a:rPr lang="en-CA" sz="2000" dirty="0" smtClean="0"/>
              <a:t>Modular solution preparation platform that can easily be modified to support various solid/liquid </a:t>
            </a:r>
          </a:p>
          <a:p>
            <a:r>
              <a:rPr lang="en-CA" sz="2000" dirty="0" smtClean="0"/>
              <a:t>mixing protocols</a:t>
            </a:r>
            <a:endParaRPr lang="en-CA" sz="2000" dirty="0"/>
          </a:p>
        </p:txBody>
      </p:sp>
      <p:pic>
        <p:nvPicPr>
          <p:cNvPr id="11268" name="Picture 4" descr="Image result for tecan XC calibu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9095" y="2176353"/>
            <a:ext cx="1945842" cy="194584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451466" y="4085769"/>
            <a:ext cx="2381101" cy="369332"/>
          </a:xfrm>
          <a:prstGeom prst="rect">
            <a:avLst/>
          </a:prstGeom>
          <a:noFill/>
        </p:spPr>
        <p:txBody>
          <a:bodyPr wrap="none" rtlCol="0">
            <a:spAutoFit/>
          </a:bodyPr>
          <a:lstStyle/>
          <a:p>
            <a:r>
              <a:rPr lang="en-CA" b="1" dirty="0" err="1" smtClean="0">
                <a:latin typeface="Calibri" panose="020F0502020204030204" pitchFamily="34" charset="0"/>
                <a:cs typeface="Calibri" panose="020F0502020204030204" pitchFamily="34" charset="0"/>
              </a:rPr>
              <a:t>Tecan</a:t>
            </a:r>
            <a:r>
              <a:rPr lang="en-CA" b="1" dirty="0" smtClean="0">
                <a:latin typeface="Calibri" panose="020F0502020204030204" pitchFamily="34" charset="0"/>
                <a:cs typeface="Calibri" panose="020F0502020204030204" pitchFamily="34" charset="0"/>
              </a:rPr>
              <a:t> XC Syringe Pump</a:t>
            </a:r>
            <a:endParaRPr lang="en-CA" b="1" dirty="0">
              <a:latin typeface="Calibri" panose="020F0502020204030204" pitchFamily="34" charset="0"/>
              <a:cs typeface="Calibri" panose="020F0502020204030204" pitchFamily="34" charset="0"/>
            </a:endParaRPr>
          </a:p>
        </p:txBody>
      </p:sp>
      <p:sp>
        <p:nvSpPr>
          <p:cNvPr id="21" name="TextBox 20"/>
          <p:cNvSpPr txBox="1"/>
          <p:nvPr/>
        </p:nvSpPr>
        <p:spPr>
          <a:xfrm>
            <a:off x="9028147" y="5898102"/>
            <a:ext cx="3222421" cy="369332"/>
          </a:xfrm>
          <a:prstGeom prst="rect">
            <a:avLst/>
          </a:prstGeom>
          <a:solidFill>
            <a:schemeClr val="bg1"/>
          </a:solidFill>
        </p:spPr>
        <p:txBody>
          <a:bodyPr wrap="none" rtlCol="0">
            <a:spAutoFit/>
          </a:bodyPr>
          <a:lstStyle/>
          <a:p>
            <a:r>
              <a:rPr lang="en-CA" b="1" dirty="0" smtClean="0">
                <a:latin typeface="Calibri" panose="020F0502020204030204" pitchFamily="34" charset="0"/>
                <a:cs typeface="Calibri" panose="020F0502020204030204" pitchFamily="34" charset="0"/>
              </a:rPr>
              <a:t>Combined gripper + weigh scale</a:t>
            </a:r>
            <a:endParaRPr lang="en-CA" b="1" dirty="0">
              <a:latin typeface="Calibri" panose="020F0502020204030204" pitchFamily="34" charset="0"/>
              <a:cs typeface="Calibri" panose="020F0502020204030204" pitchFamily="34" charset="0"/>
            </a:endParaRPr>
          </a:p>
        </p:txBody>
      </p:sp>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31215" t="6808" r="15304" b="21276"/>
          <a:stretch/>
        </p:blipFill>
        <p:spPr>
          <a:xfrm>
            <a:off x="245728" y="2313423"/>
            <a:ext cx="3785937" cy="3948109"/>
          </a:xfrm>
          <a:prstGeom prst="rect">
            <a:avLst/>
          </a:prstGeom>
        </p:spPr>
      </p:pic>
      <p:grpSp>
        <p:nvGrpSpPr>
          <p:cNvPr id="26" name="Group 25"/>
          <p:cNvGrpSpPr/>
          <p:nvPr/>
        </p:nvGrpSpPr>
        <p:grpSpPr>
          <a:xfrm>
            <a:off x="3221691" y="2395830"/>
            <a:ext cx="420626" cy="493505"/>
            <a:chOff x="3807845" y="2235295"/>
            <a:chExt cx="420626" cy="493505"/>
          </a:xfrm>
        </p:grpSpPr>
        <p:sp>
          <p:nvSpPr>
            <p:cNvPr id="24" name="TextBox 23"/>
            <p:cNvSpPr txBox="1"/>
            <p:nvPr/>
          </p:nvSpPr>
          <p:spPr>
            <a:xfrm>
              <a:off x="3880822" y="2313423"/>
              <a:ext cx="301686" cy="369332"/>
            </a:xfrm>
            <a:prstGeom prst="rect">
              <a:avLst/>
            </a:prstGeom>
            <a:noFill/>
          </p:spPr>
          <p:txBody>
            <a:bodyPr wrap="none" rtlCol="0">
              <a:spAutoFit/>
            </a:bodyPr>
            <a:lstStyle/>
            <a:p>
              <a:r>
                <a:rPr lang="en-CA" b="1" dirty="0" smtClean="0"/>
                <a:t>1</a:t>
              </a:r>
              <a:endParaRPr lang="en-CA" b="1" dirty="0"/>
            </a:p>
          </p:txBody>
        </p:sp>
        <p:sp>
          <p:nvSpPr>
            <p:cNvPr id="25" name="Oval 24"/>
            <p:cNvSpPr/>
            <p:nvPr/>
          </p:nvSpPr>
          <p:spPr>
            <a:xfrm>
              <a:off x="3807845" y="2235295"/>
              <a:ext cx="420626" cy="49350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8" name="Group 27"/>
          <p:cNvGrpSpPr/>
          <p:nvPr/>
        </p:nvGrpSpPr>
        <p:grpSpPr>
          <a:xfrm>
            <a:off x="3175728" y="3835176"/>
            <a:ext cx="420626" cy="493505"/>
            <a:chOff x="3807845" y="2235295"/>
            <a:chExt cx="420626" cy="493505"/>
          </a:xfrm>
        </p:grpSpPr>
        <p:sp>
          <p:nvSpPr>
            <p:cNvPr id="29" name="TextBox 28"/>
            <p:cNvSpPr txBox="1"/>
            <p:nvPr/>
          </p:nvSpPr>
          <p:spPr>
            <a:xfrm>
              <a:off x="3880822" y="2313423"/>
              <a:ext cx="301686" cy="369332"/>
            </a:xfrm>
            <a:prstGeom prst="rect">
              <a:avLst/>
            </a:prstGeom>
            <a:noFill/>
          </p:spPr>
          <p:txBody>
            <a:bodyPr wrap="none" rtlCol="0">
              <a:spAutoFit/>
            </a:bodyPr>
            <a:lstStyle/>
            <a:p>
              <a:r>
                <a:rPr lang="en-CA" b="1" dirty="0"/>
                <a:t>2</a:t>
              </a:r>
            </a:p>
          </p:txBody>
        </p:sp>
        <p:sp>
          <p:nvSpPr>
            <p:cNvPr id="30" name="Oval 29"/>
            <p:cNvSpPr/>
            <p:nvPr/>
          </p:nvSpPr>
          <p:spPr>
            <a:xfrm>
              <a:off x="3807845" y="2235295"/>
              <a:ext cx="420626" cy="49350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5" name="Group 34"/>
          <p:cNvGrpSpPr/>
          <p:nvPr/>
        </p:nvGrpSpPr>
        <p:grpSpPr>
          <a:xfrm>
            <a:off x="2523859" y="5035291"/>
            <a:ext cx="420626" cy="493505"/>
            <a:chOff x="3807845" y="2235295"/>
            <a:chExt cx="420626" cy="493505"/>
          </a:xfrm>
        </p:grpSpPr>
        <p:sp>
          <p:nvSpPr>
            <p:cNvPr id="36" name="TextBox 35"/>
            <p:cNvSpPr txBox="1"/>
            <p:nvPr/>
          </p:nvSpPr>
          <p:spPr>
            <a:xfrm>
              <a:off x="3880822" y="2313423"/>
              <a:ext cx="301686" cy="369332"/>
            </a:xfrm>
            <a:prstGeom prst="rect">
              <a:avLst/>
            </a:prstGeom>
            <a:noFill/>
          </p:spPr>
          <p:txBody>
            <a:bodyPr wrap="none" rtlCol="0">
              <a:spAutoFit/>
            </a:bodyPr>
            <a:lstStyle/>
            <a:p>
              <a:r>
                <a:rPr lang="en-CA" b="1" dirty="0" smtClean="0"/>
                <a:t>3</a:t>
              </a:r>
              <a:endParaRPr lang="en-CA" b="1" dirty="0"/>
            </a:p>
          </p:txBody>
        </p:sp>
        <p:sp>
          <p:nvSpPr>
            <p:cNvPr id="37" name="Oval 36"/>
            <p:cNvSpPr/>
            <p:nvPr/>
          </p:nvSpPr>
          <p:spPr>
            <a:xfrm>
              <a:off x="3807845" y="2235295"/>
              <a:ext cx="420626" cy="49350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8" name="Group 37"/>
          <p:cNvGrpSpPr/>
          <p:nvPr/>
        </p:nvGrpSpPr>
        <p:grpSpPr>
          <a:xfrm>
            <a:off x="1662610" y="5235998"/>
            <a:ext cx="420626" cy="493505"/>
            <a:chOff x="3807845" y="2235295"/>
            <a:chExt cx="420626" cy="493505"/>
          </a:xfrm>
        </p:grpSpPr>
        <p:sp>
          <p:nvSpPr>
            <p:cNvPr id="39" name="TextBox 38"/>
            <p:cNvSpPr txBox="1"/>
            <p:nvPr/>
          </p:nvSpPr>
          <p:spPr>
            <a:xfrm>
              <a:off x="3880822" y="2313423"/>
              <a:ext cx="301686" cy="369332"/>
            </a:xfrm>
            <a:prstGeom prst="rect">
              <a:avLst/>
            </a:prstGeom>
            <a:noFill/>
          </p:spPr>
          <p:txBody>
            <a:bodyPr wrap="none" rtlCol="0">
              <a:spAutoFit/>
            </a:bodyPr>
            <a:lstStyle/>
            <a:p>
              <a:r>
                <a:rPr lang="en-CA" b="1" dirty="0" smtClean="0"/>
                <a:t>4</a:t>
              </a:r>
              <a:endParaRPr lang="en-CA" b="1" dirty="0"/>
            </a:p>
          </p:txBody>
        </p:sp>
        <p:sp>
          <p:nvSpPr>
            <p:cNvPr id="40" name="Oval 39"/>
            <p:cNvSpPr/>
            <p:nvPr/>
          </p:nvSpPr>
          <p:spPr>
            <a:xfrm>
              <a:off x="3807845" y="2235295"/>
              <a:ext cx="420626" cy="49350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p:cNvGrpSpPr/>
          <p:nvPr/>
        </p:nvGrpSpPr>
        <p:grpSpPr>
          <a:xfrm>
            <a:off x="1340862" y="2812973"/>
            <a:ext cx="420626" cy="493505"/>
            <a:chOff x="3807845" y="2235295"/>
            <a:chExt cx="420626" cy="493505"/>
          </a:xfrm>
        </p:grpSpPr>
        <p:sp>
          <p:nvSpPr>
            <p:cNvPr id="42" name="TextBox 41"/>
            <p:cNvSpPr txBox="1"/>
            <p:nvPr/>
          </p:nvSpPr>
          <p:spPr>
            <a:xfrm>
              <a:off x="3880822" y="2313423"/>
              <a:ext cx="301686" cy="369332"/>
            </a:xfrm>
            <a:prstGeom prst="rect">
              <a:avLst/>
            </a:prstGeom>
            <a:noFill/>
          </p:spPr>
          <p:txBody>
            <a:bodyPr wrap="none" rtlCol="0">
              <a:spAutoFit/>
            </a:bodyPr>
            <a:lstStyle/>
            <a:p>
              <a:r>
                <a:rPr lang="en-CA" b="1" dirty="0" smtClean="0"/>
                <a:t>5</a:t>
              </a:r>
              <a:endParaRPr lang="en-CA" b="1" dirty="0"/>
            </a:p>
          </p:txBody>
        </p:sp>
        <p:sp>
          <p:nvSpPr>
            <p:cNvPr id="43" name="Oval 42"/>
            <p:cNvSpPr/>
            <p:nvPr/>
          </p:nvSpPr>
          <p:spPr>
            <a:xfrm>
              <a:off x="3807845" y="2235295"/>
              <a:ext cx="420626" cy="49350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4" name="Group 43"/>
          <p:cNvGrpSpPr/>
          <p:nvPr/>
        </p:nvGrpSpPr>
        <p:grpSpPr>
          <a:xfrm>
            <a:off x="1733113" y="4670626"/>
            <a:ext cx="420626" cy="493505"/>
            <a:chOff x="3807845" y="2235295"/>
            <a:chExt cx="420626" cy="493505"/>
          </a:xfrm>
        </p:grpSpPr>
        <p:sp>
          <p:nvSpPr>
            <p:cNvPr id="45" name="TextBox 44"/>
            <p:cNvSpPr txBox="1"/>
            <p:nvPr/>
          </p:nvSpPr>
          <p:spPr>
            <a:xfrm>
              <a:off x="3880822" y="2313423"/>
              <a:ext cx="301686" cy="369332"/>
            </a:xfrm>
            <a:prstGeom prst="rect">
              <a:avLst/>
            </a:prstGeom>
            <a:noFill/>
          </p:spPr>
          <p:txBody>
            <a:bodyPr wrap="none" rtlCol="0">
              <a:spAutoFit/>
            </a:bodyPr>
            <a:lstStyle/>
            <a:p>
              <a:r>
                <a:rPr lang="en-CA" b="1" dirty="0" smtClean="0"/>
                <a:t>6</a:t>
              </a:r>
              <a:endParaRPr lang="en-CA" b="1" dirty="0"/>
            </a:p>
          </p:txBody>
        </p:sp>
        <p:sp>
          <p:nvSpPr>
            <p:cNvPr id="46" name="Oval 45"/>
            <p:cNvSpPr/>
            <p:nvPr/>
          </p:nvSpPr>
          <p:spPr>
            <a:xfrm>
              <a:off x="3807845" y="2235295"/>
              <a:ext cx="420626" cy="49350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Title 1"/>
          <p:cNvSpPr txBox="1">
            <a:spLocks/>
          </p:cNvSpPr>
          <p:nvPr/>
        </p:nvSpPr>
        <p:spPr>
          <a:xfrm>
            <a:off x="267651" y="373573"/>
            <a:ext cx="10094189"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smtClean="0">
                <a:solidFill>
                  <a:srgbClr val="669933">
                    <a:lumMod val="50000"/>
                  </a:srgbClr>
                </a:solidFill>
              </a:rPr>
              <a:t>Solution Module – Current Inventory</a:t>
            </a:r>
            <a:endParaRPr lang="en-US" sz="3200" u="sng" dirty="0">
              <a:solidFill>
                <a:srgbClr val="669933">
                  <a:lumMod val="50000"/>
                </a:srgbClr>
              </a:solidFill>
            </a:endParaRPr>
          </a:p>
        </p:txBody>
      </p:sp>
    </p:spTree>
    <p:extLst>
      <p:ext uri="{BB962C8B-B14F-4D97-AF65-F5344CB8AC3E}">
        <p14:creationId xmlns:p14="http://schemas.microsoft.com/office/powerpoint/2010/main" val="380464317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267651" y="373573"/>
            <a:ext cx="11762424"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smtClean="0">
                <a:solidFill>
                  <a:srgbClr val="669933">
                    <a:lumMod val="50000"/>
                  </a:srgbClr>
                </a:solidFill>
              </a:rPr>
              <a:t>Solution Module – Example Experiment (Ternary Addition)</a:t>
            </a:r>
            <a:endParaRPr lang="en-US" sz="3200" u="sng" dirty="0">
              <a:solidFill>
                <a:srgbClr val="669933">
                  <a:lumMod val="50000"/>
                </a:srgbClr>
              </a:solidFill>
            </a:endParaRPr>
          </a:p>
        </p:txBody>
      </p:sp>
      <p:sp>
        <p:nvSpPr>
          <p:cNvPr id="11" name="Rounded Rectangle 10"/>
          <p:cNvSpPr/>
          <p:nvPr/>
        </p:nvSpPr>
        <p:spPr>
          <a:xfrm>
            <a:off x="563988" y="2015521"/>
            <a:ext cx="3295277" cy="3808166"/>
          </a:xfrm>
          <a:prstGeom prst="roundRect">
            <a:avLst/>
          </a:prstGeom>
          <a:solidFill>
            <a:srgbClr val="5B9BD5">
              <a:lumMod val="20000"/>
              <a:lumOff val="80000"/>
            </a:srgbClr>
          </a:solidFill>
          <a:ln w="53975"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753589" y="2927043"/>
            <a:ext cx="3834064" cy="2308324"/>
          </a:xfrm>
          <a:prstGeom prst="rect">
            <a:avLst/>
          </a:prstGeom>
          <a:noFill/>
          <a:ln>
            <a:noFill/>
          </a:ln>
        </p:spPr>
        <p:txBody>
          <a:bodyPr wrap="square" rtlCol="0">
            <a:spAutoFit/>
          </a:bodyPr>
          <a:lstStyle/>
          <a:p>
            <a:pPr>
              <a:lnSpc>
                <a:spcPct val="150000"/>
              </a:lnSpc>
            </a:pPr>
            <a:r>
              <a:rPr lang="en-CA" sz="2400" b="1" dirty="0" smtClean="0">
                <a:solidFill>
                  <a:srgbClr val="002060"/>
                </a:solidFill>
                <a:latin typeface="Calibri" panose="020F0502020204030204"/>
              </a:rPr>
              <a:t>Salt (cation/anion)</a:t>
            </a:r>
          </a:p>
          <a:p>
            <a:pPr>
              <a:lnSpc>
                <a:spcPct val="150000"/>
              </a:lnSpc>
            </a:pPr>
            <a:r>
              <a:rPr lang="en-CA" sz="2400" b="1" dirty="0" smtClean="0">
                <a:solidFill>
                  <a:srgbClr val="002060"/>
                </a:solidFill>
                <a:latin typeface="Calibri" panose="020F0502020204030204"/>
              </a:rPr>
              <a:t>Concentration</a:t>
            </a:r>
            <a:endParaRPr lang="en-CA" sz="2400" b="1" dirty="0">
              <a:solidFill>
                <a:srgbClr val="002060"/>
              </a:solidFill>
              <a:latin typeface="Calibri" panose="020F0502020204030204"/>
            </a:endParaRPr>
          </a:p>
          <a:p>
            <a:pPr>
              <a:lnSpc>
                <a:spcPct val="150000"/>
              </a:lnSpc>
            </a:pPr>
            <a:r>
              <a:rPr lang="en-CA" sz="2400" b="1" dirty="0" smtClean="0">
                <a:solidFill>
                  <a:srgbClr val="002060"/>
                </a:solidFill>
                <a:latin typeface="Calibri" panose="020F0502020204030204"/>
              </a:rPr>
              <a:t>Deposition Additives</a:t>
            </a:r>
            <a:endParaRPr lang="en-CA" sz="2400" b="1" dirty="0">
              <a:solidFill>
                <a:srgbClr val="002060"/>
              </a:solidFill>
              <a:latin typeface="Calibri" panose="020F0502020204030204"/>
            </a:endParaRPr>
          </a:p>
          <a:p>
            <a:pPr>
              <a:lnSpc>
                <a:spcPct val="150000"/>
              </a:lnSpc>
            </a:pPr>
            <a:r>
              <a:rPr lang="en-CA" sz="2400" b="1" dirty="0" smtClean="0">
                <a:solidFill>
                  <a:srgbClr val="002060"/>
                </a:solidFill>
                <a:latin typeface="Calibri" panose="020F0502020204030204"/>
              </a:rPr>
              <a:t>Precursor Order</a:t>
            </a:r>
          </a:p>
        </p:txBody>
      </p:sp>
      <p:grpSp>
        <p:nvGrpSpPr>
          <p:cNvPr id="13" name="Group 12"/>
          <p:cNvGrpSpPr/>
          <p:nvPr/>
        </p:nvGrpSpPr>
        <p:grpSpPr>
          <a:xfrm>
            <a:off x="1052288" y="1992466"/>
            <a:ext cx="3076800" cy="793598"/>
            <a:chOff x="1242026" y="1620173"/>
            <a:chExt cx="3834064" cy="743277"/>
          </a:xfrm>
          <a:solidFill>
            <a:srgbClr val="5B9BD5">
              <a:lumMod val="20000"/>
              <a:lumOff val="80000"/>
            </a:srgbClr>
          </a:solidFill>
        </p:grpSpPr>
        <p:sp>
          <p:nvSpPr>
            <p:cNvPr id="14" name="Rounded Rectangle 13"/>
            <p:cNvSpPr/>
            <p:nvPr/>
          </p:nvSpPr>
          <p:spPr>
            <a:xfrm>
              <a:off x="1242026" y="1620173"/>
              <a:ext cx="3834064" cy="743277"/>
            </a:xfrm>
            <a:prstGeom prst="roundRect">
              <a:avLst/>
            </a:prstGeom>
            <a:grpFill/>
            <a:ln w="53975"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15" name="Rectangle 14"/>
            <p:cNvSpPr/>
            <p:nvPr/>
          </p:nvSpPr>
          <p:spPr>
            <a:xfrm>
              <a:off x="1276552" y="1632433"/>
              <a:ext cx="2824556" cy="589072"/>
            </a:xfrm>
            <a:prstGeom prst="rect">
              <a:avLst/>
            </a:prstGeom>
            <a:noFill/>
            <a:ln>
              <a:noFill/>
            </a:ln>
          </p:spPr>
          <p:txBody>
            <a:bodyPr wrap="non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CA" sz="2400" b="1" i="0" u="none" strike="noStrike" kern="0" cap="none" spc="0" normalizeH="0" baseline="0" noProof="0" dirty="0" smtClean="0">
                  <a:ln>
                    <a:noFill/>
                  </a:ln>
                  <a:solidFill>
                    <a:srgbClr val="002060"/>
                  </a:solidFill>
                  <a:effectLst/>
                  <a:uLnTx/>
                  <a:uFillTx/>
                  <a:latin typeface="Calibri" panose="020F0502020204030204"/>
                </a:rPr>
                <a:t>Solution Preparation</a:t>
              </a:r>
            </a:p>
          </p:txBody>
        </p:sp>
      </p:grpSp>
      <p:pic>
        <p:nvPicPr>
          <p:cNvPr id="16" name="Picture 14" descr="Labotatory glass beaker with blue liquid sample — Stock Phot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141" b="3609"/>
          <a:stretch/>
        </p:blipFill>
        <p:spPr bwMode="auto">
          <a:xfrm>
            <a:off x="0" y="1529957"/>
            <a:ext cx="1218027" cy="1473664"/>
          </a:xfrm>
          <a:prstGeom prst="ellipse">
            <a:avLst/>
          </a:prstGeom>
          <a:noFill/>
          <a:extLst>
            <a:ext uri="{909E8E84-426E-40DD-AFC4-6F175D3DCCD1}">
              <a14:hiddenFill xmlns:a14="http://schemas.microsoft.com/office/drawing/2010/main">
                <a:solidFill>
                  <a:srgbClr val="FFFFFF"/>
                </a:solidFill>
              </a14:hiddenFill>
            </a:ext>
          </a:extLst>
        </p:spPr>
      </p:pic>
      <p:sp>
        <p:nvSpPr>
          <p:cNvPr id="17" name="Rounded Rectangle 16"/>
          <p:cNvSpPr/>
          <p:nvPr/>
        </p:nvSpPr>
        <p:spPr>
          <a:xfrm rot="20715433">
            <a:off x="1983348" y="5111269"/>
            <a:ext cx="1714768" cy="477738"/>
          </a:xfrm>
          <a:prstGeom prst="roundRect">
            <a:avLst/>
          </a:prstGeom>
          <a:gradFill flip="none" rotWithShape="1">
            <a:gsLst>
              <a:gs pos="0">
                <a:srgbClr val="ED7D31">
                  <a:lumMod val="5000"/>
                  <a:lumOff val="95000"/>
                </a:srgbClr>
              </a:gs>
              <a:gs pos="74000">
                <a:srgbClr val="ED7D31">
                  <a:lumMod val="45000"/>
                  <a:lumOff val="55000"/>
                </a:srgbClr>
              </a:gs>
              <a:gs pos="83000">
                <a:srgbClr val="ED7D31">
                  <a:lumMod val="45000"/>
                  <a:lumOff val="55000"/>
                </a:srgbClr>
              </a:gs>
              <a:gs pos="100000">
                <a:srgbClr val="ED7D31">
                  <a:lumMod val="30000"/>
                  <a:lumOff val="70000"/>
                </a:srgbClr>
              </a:gs>
            </a:gsLst>
            <a:lin ang="5400000" scaled="1"/>
            <a:tileRect/>
          </a:gradFill>
          <a:ln w="317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smtClean="0">
                <a:ln>
                  <a:noFill/>
                </a:ln>
                <a:solidFill>
                  <a:srgbClr val="000000"/>
                </a:solidFill>
                <a:effectLst/>
                <a:uLnTx/>
                <a:uFillTx/>
              </a:rPr>
              <a:t>Gen 1</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3872" y="1953235"/>
            <a:ext cx="7248525" cy="4352925"/>
          </a:xfrm>
          <a:prstGeom prst="rect">
            <a:avLst/>
          </a:prstGeom>
        </p:spPr>
      </p:pic>
    </p:spTree>
    <p:extLst>
      <p:ext uri="{BB962C8B-B14F-4D97-AF65-F5344CB8AC3E}">
        <p14:creationId xmlns:p14="http://schemas.microsoft.com/office/powerpoint/2010/main" val="9828974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267651" y="373573"/>
            <a:ext cx="10094189" cy="1004585"/>
          </a:xfrm>
          <a:prstGeom prst="rect">
            <a:avLst/>
          </a:prstGeom>
        </p:spPr>
        <p:txBody>
          <a:bodyPr vert="horz" lIns="0" tIns="0" rIns="0" bIns="0" rtlCol="0" anchor="b">
            <a:noAutofit/>
          </a:bodyPr>
          <a:lstStyle>
            <a:lvl1pPr algn="l" defTabSz="1219170" rtl="0" eaLnBrk="1" latinLnBrk="0" hangingPunct="1">
              <a:spcBef>
                <a:spcPct val="0"/>
              </a:spcBef>
              <a:buNone/>
              <a:defRPr sz="3733" b="1" kern="1200">
                <a:solidFill>
                  <a:schemeClr val="bg2"/>
                </a:solidFill>
                <a:latin typeface="Arial" panose="020B0604020202020204" pitchFamily="34" charset="0"/>
                <a:ea typeface="+mj-ea"/>
                <a:cs typeface="Arial" panose="020B0604020202020204" pitchFamily="34" charset="0"/>
              </a:defRPr>
            </a:lvl1pPr>
          </a:lstStyle>
          <a:p>
            <a:r>
              <a:rPr lang="en-US" sz="3200" dirty="0" smtClean="0">
                <a:solidFill>
                  <a:srgbClr val="669933">
                    <a:lumMod val="50000"/>
                  </a:srgbClr>
                </a:solidFill>
              </a:rPr>
              <a:t>Solution Module – Input/Outputs + Sizes</a:t>
            </a:r>
            <a:endParaRPr lang="en-US" sz="3200" u="sng" dirty="0">
              <a:solidFill>
                <a:srgbClr val="669933">
                  <a:lumMod val="50000"/>
                </a:srgbClr>
              </a:solidFill>
            </a:endParaRPr>
          </a:p>
        </p:txBody>
      </p:sp>
      <p:sp>
        <p:nvSpPr>
          <p:cNvPr id="3" name="TextBox 2"/>
          <p:cNvSpPr txBox="1"/>
          <p:nvPr/>
        </p:nvSpPr>
        <p:spPr>
          <a:xfrm>
            <a:off x="267651" y="1852863"/>
            <a:ext cx="3698448" cy="923330"/>
          </a:xfrm>
          <a:prstGeom prst="rect">
            <a:avLst/>
          </a:prstGeom>
          <a:noFill/>
        </p:spPr>
        <p:txBody>
          <a:bodyPr wrap="none" rtlCol="0">
            <a:spAutoFit/>
          </a:bodyPr>
          <a:lstStyle/>
          <a:p>
            <a:r>
              <a:rPr lang="en-CA" b="1" dirty="0" smtClean="0">
                <a:solidFill>
                  <a:schemeClr val="accent5">
                    <a:lumMod val="50000"/>
                  </a:schemeClr>
                </a:solidFill>
              </a:rPr>
              <a:t>Inputs:</a:t>
            </a:r>
          </a:p>
          <a:p>
            <a:r>
              <a:rPr lang="en-CA" dirty="0" smtClean="0"/>
              <a:t>Mass/volume salt (precursor </a:t>
            </a:r>
            <a:r>
              <a:rPr lang="en-CA" dirty="0" err="1" smtClean="0"/>
              <a:t>sol’n</a:t>
            </a:r>
            <a:r>
              <a:rPr lang="en-CA" dirty="0" smtClean="0"/>
              <a:t>)</a:t>
            </a:r>
          </a:p>
          <a:p>
            <a:r>
              <a:rPr lang="en-CA" dirty="0" smtClean="0"/>
              <a:t>Mass/volume solvent</a:t>
            </a:r>
            <a:endParaRPr lang="en-CA" dirty="0"/>
          </a:p>
        </p:txBody>
      </p:sp>
      <p:sp>
        <p:nvSpPr>
          <p:cNvPr id="32" name="TextBox 31"/>
          <p:cNvSpPr txBox="1"/>
          <p:nvPr/>
        </p:nvSpPr>
        <p:spPr>
          <a:xfrm>
            <a:off x="322133" y="4124575"/>
            <a:ext cx="2172390" cy="646331"/>
          </a:xfrm>
          <a:prstGeom prst="rect">
            <a:avLst/>
          </a:prstGeom>
          <a:noFill/>
        </p:spPr>
        <p:txBody>
          <a:bodyPr wrap="none" rtlCol="0">
            <a:spAutoFit/>
          </a:bodyPr>
          <a:lstStyle/>
          <a:p>
            <a:r>
              <a:rPr lang="en-CA" b="1" dirty="0" smtClean="0">
                <a:solidFill>
                  <a:schemeClr val="accent5">
                    <a:lumMod val="50000"/>
                  </a:schemeClr>
                </a:solidFill>
              </a:rPr>
              <a:t>Outputs:</a:t>
            </a:r>
          </a:p>
          <a:p>
            <a:r>
              <a:rPr lang="en-CA" dirty="0" smtClean="0"/>
              <a:t>Deposition Solution</a:t>
            </a:r>
          </a:p>
        </p:txBody>
      </p:sp>
      <p:sp>
        <p:nvSpPr>
          <p:cNvPr id="33" name="TextBox 32"/>
          <p:cNvSpPr txBox="1"/>
          <p:nvPr/>
        </p:nvSpPr>
        <p:spPr>
          <a:xfrm>
            <a:off x="6733372" y="1852863"/>
            <a:ext cx="4839786" cy="3139321"/>
          </a:xfrm>
          <a:prstGeom prst="rect">
            <a:avLst/>
          </a:prstGeom>
          <a:solidFill>
            <a:schemeClr val="bg1"/>
          </a:solidFill>
        </p:spPr>
        <p:txBody>
          <a:bodyPr wrap="none" rtlCol="0">
            <a:spAutoFit/>
          </a:bodyPr>
          <a:lstStyle/>
          <a:p>
            <a:r>
              <a:rPr lang="en-CA" b="1" dirty="0" smtClean="0">
                <a:solidFill>
                  <a:schemeClr val="accent5">
                    <a:lumMod val="50000"/>
                  </a:schemeClr>
                </a:solidFill>
              </a:rPr>
              <a:t>Standard Sizes:</a:t>
            </a:r>
          </a:p>
          <a:p>
            <a:r>
              <a:rPr lang="en-CA" dirty="0" smtClean="0"/>
              <a:t>Mixing Vial – </a:t>
            </a:r>
            <a:r>
              <a:rPr lang="en-CA" dirty="0" err="1" smtClean="0"/>
              <a:t>Accom</a:t>
            </a:r>
            <a:r>
              <a:rPr lang="en-CA" dirty="0" smtClean="0"/>
              <a:t>. 5 mL</a:t>
            </a:r>
          </a:p>
          <a:p>
            <a:r>
              <a:rPr lang="en-CA" dirty="0" smtClean="0"/>
              <a:t>(5 mL will be total mix volume target)</a:t>
            </a:r>
          </a:p>
          <a:p>
            <a:endParaRPr lang="en-CA" dirty="0" smtClean="0"/>
          </a:p>
          <a:p>
            <a:r>
              <a:rPr lang="en-CA" dirty="0" smtClean="0"/>
              <a:t>Stock solutions of precursors will be on-board</a:t>
            </a:r>
          </a:p>
          <a:p>
            <a:r>
              <a:rPr lang="en-CA" dirty="0" smtClean="0"/>
              <a:t>Target addition range ~100 µL of each</a:t>
            </a:r>
          </a:p>
          <a:p>
            <a:endParaRPr lang="en-CA" dirty="0"/>
          </a:p>
          <a:p>
            <a:r>
              <a:rPr lang="en-CA" dirty="0" smtClean="0"/>
              <a:t>Solvent addition up to 5 mL</a:t>
            </a:r>
          </a:p>
          <a:p>
            <a:endParaRPr lang="en-CA" dirty="0"/>
          </a:p>
          <a:p>
            <a:r>
              <a:rPr lang="en-CA" dirty="0" smtClean="0"/>
              <a:t>If </a:t>
            </a:r>
            <a:r>
              <a:rPr lang="en-CA" u="sng" dirty="0" smtClean="0"/>
              <a:t>solid</a:t>
            </a:r>
            <a:r>
              <a:rPr lang="en-CA" dirty="0" smtClean="0"/>
              <a:t> addition, range will be in ng - µg range</a:t>
            </a:r>
          </a:p>
          <a:p>
            <a:endParaRPr lang="en-CA" dirty="0" smtClean="0"/>
          </a:p>
        </p:txBody>
      </p:sp>
    </p:spTree>
    <p:extLst>
      <p:ext uri="{BB962C8B-B14F-4D97-AF65-F5344CB8AC3E}">
        <p14:creationId xmlns:p14="http://schemas.microsoft.com/office/powerpoint/2010/main" val="56775943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owerPoint_advanced_green_1">
  <a:themeElements>
    <a:clrScheme name="2018 NRC-CNRC PPT">
      <a:dk1>
        <a:srgbClr val="000000"/>
      </a:dk1>
      <a:lt1>
        <a:srgbClr val="FFFFFF"/>
      </a:lt1>
      <a:dk2>
        <a:srgbClr val="0099AA"/>
      </a:dk2>
      <a:lt2>
        <a:srgbClr val="004411"/>
      </a:lt2>
      <a:accent1>
        <a:srgbClr val="003353"/>
      </a:accent1>
      <a:accent2>
        <a:srgbClr val="006688"/>
      </a:accent2>
      <a:accent3>
        <a:srgbClr val="550033"/>
      </a:accent3>
      <a:accent4>
        <a:srgbClr val="AA0011"/>
      </a:accent4>
      <a:accent5>
        <a:srgbClr val="669933"/>
      </a:accent5>
      <a:accent6>
        <a:srgbClr val="FF8822"/>
      </a:accent6>
      <a:hlink>
        <a:srgbClr val="595959"/>
      </a:hlink>
      <a:folHlink>
        <a:srgbClr val="00000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173474</TotalTime>
  <Words>2078</Words>
  <Application>Microsoft Office PowerPoint</Application>
  <PresentationFormat>Widescreen</PresentationFormat>
  <Paragraphs>400</Paragraphs>
  <Slides>35</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35</vt:i4>
      </vt:variant>
    </vt:vector>
  </HeadingPairs>
  <TitlesOfParts>
    <vt:vector size="43" baseType="lpstr">
      <vt:lpstr>-apple-system</vt:lpstr>
      <vt:lpstr>Arial</vt:lpstr>
      <vt:lpstr>Calibri</vt:lpstr>
      <vt:lpstr>Calibri Light</vt:lpstr>
      <vt:lpstr>Times New Roman</vt:lpstr>
      <vt:lpstr>Wingdings</vt:lpstr>
      <vt:lpstr>Office Theme</vt:lpstr>
      <vt:lpstr>PowerPoint_advanced_green_1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Development Road Map – Solution Module</vt:lpstr>
      <vt:lpstr>Development Road Map – EChem Module</vt:lpstr>
      <vt:lpstr>Development Road Map – Characterization Module</vt:lpstr>
      <vt:lpstr>PowerPoint Presentation</vt:lpstr>
      <vt:lpstr>PowerPoint Presentation</vt:lpstr>
      <vt:lpstr>PowerPoint Presentation</vt:lpstr>
      <vt:lpstr>PowerPoint Presentation</vt:lpstr>
      <vt:lpstr>R&amp;D Focus – NRC Mississauga</vt:lpstr>
      <vt:lpstr>PowerPoint Presentation</vt:lpstr>
      <vt:lpstr>PowerPoint Presentation</vt:lpstr>
      <vt:lpstr>PowerPoint Presentation</vt:lpstr>
      <vt:lpstr>PowerPoint Presentation</vt:lpstr>
      <vt:lpstr>PowerPoint Presentation</vt:lpstr>
    </vt:vector>
  </TitlesOfParts>
  <Company>NRC-CNRC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R&amp;D Roadmap</dc:title>
  <dc:creator>Facchini, Diana</dc:creator>
  <cp:lastModifiedBy>Black, Robert</cp:lastModifiedBy>
  <cp:revision>604</cp:revision>
  <cp:lastPrinted>2019-08-07T15:33:56Z</cp:lastPrinted>
  <dcterms:created xsi:type="dcterms:W3CDTF">2019-06-10T19:33:37Z</dcterms:created>
  <dcterms:modified xsi:type="dcterms:W3CDTF">2020-05-04T19:09:13Z</dcterms:modified>
</cp:coreProperties>
</file>